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0.xml" ContentType="application/vnd.openxmlformats-officedocument.presentationml.tags+xml"/>
  <Override PartName="/ppt/notesSlides/notesSlide5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2"/>
  </p:notesMasterIdLst>
  <p:handoutMasterIdLst>
    <p:handoutMasterId r:id="rId63"/>
  </p:handoutMasterIdLst>
  <p:sldIdLst>
    <p:sldId id="720" r:id="rId2"/>
    <p:sldId id="256" r:id="rId3"/>
    <p:sldId id="721" r:id="rId4"/>
    <p:sldId id="526" r:id="rId5"/>
    <p:sldId id="496" r:id="rId6"/>
    <p:sldId id="722" r:id="rId7"/>
    <p:sldId id="723" r:id="rId8"/>
    <p:sldId id="460" r:id="rId9"/>
    <p:sldId id="468" r:id="rId10"/>
    <p:sldId id="724" r:id="rId11"/>
    <p:sldId id="462" r:id="rId12"/>
    <p:sldId id="552" r:id="rId13"/>
    <p:sldId id="464" r:id="rId14"/>
    <p:sldId id="554" r:id="rId15"/>
    <p:sldId id="467" r:id="rId16"/>
    <p:sldId id="466" r:id="rId17"/>
    <p:sldId id="469" r:id="rId18"/>
    <p:sldId id="470" r:id="rId19"/>
    <p:sldId id="471" r:id="rId20"/>
    <p:sldId id="569" r:id="rId21"/>
    <p:sldId id="570" r:id="rId22"/>
    <p:sldId id="703" r:id="rId23"/>
    <p:sldId id="320" r:id="rId24"/>
    <p:sldId id="321" r:id="rId25"/>
    <p:sldId id="322" r:id="rId26"/>
    <p:sldId id="303" r:id="rId27"/>
    <p:sldId id="323" r:id="rId28"/>
    <p:sldId id="710" r:id="rId29"/>
    <p:sldId id="337" r:id="rId30"/>
    <p:sldId id="338" r:id="rId31"/>
    <p:sldId id="340" r:id="rId32"/>
    <p:sldId id="343" r:id="rId33"/>
    <p:sldId id="347" r:id="rId34"/>
    <p:sldId id="348" r:id="rId35"/>
    <p:sldId id="349" r:id="rId36"/>
    <p:sldId id="361" r:id="rId37"/>
    <p:sldId id="362" r:id="rId38"/>
    <p:sldId id="363" r:id="rId39"/>
    <p:sldId id="364" r:id="rId40"/>
    <p:sldId id="365" r:id="rId41"/>
    <p:sldId id="711" r:id="rId42"/>
    <p:sldId id="712" r:id="rId43"/>
    <p:sldId id="346" r:id="rId44"/>
    <p:sldId id="342" r:id="rId45"/>
    <p:sldId id="353" r:id="rId46"/>
    <p:sldId id="354" r:id="rId47"/>
    <p:sldId id="288" r:id="rId48"/>
    <p:sldId id="355" r:id="rId49"/>
    <p:sldId id="289" r:id="rId50"/>
    <p:sldId id="290" r:id="rId51"/>
    <p:sldId id="291" r:id="rId52"/>
    <p:sldId id="293" r:id="rId53"/>
    <p:sldId id="358" r:id="rId54"/>
    <p:sldId id="704" r:id="rId55"/>
    <p:sldId id="359" r:id="rId56"/>
    <p:sldId id="360" r:id="rId57"/>
    <p:sldId id="719" r:id="rId58"/>
    <p:sldId id="369" r:id="rId59"/>
    <p:sldId id="356" r:id="rId60"/>
    <p:sldId id="304" r:id="rId61"/>
  </p:sldIdLst>
  <p:sldSz cx="9144000" cy="6858000" type="screen4x3"/>
  <p:notesSz cx="7099300" cy="10234613"/>
  <p:custDataLst>
    <p:tags r:id="rId64"/>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14" autoAdjust="0"/>
    <p:restoredTop sz="70889" autoAdjust="0"/>
  </p:normalViewPr>
  <p:slideViewPr>
    <p:cSldViewPr>
      <p:cViewPr>
        <p:scale>
          <a:sx n="120" d="100"/>
          <a:sy n="120" d="100"/>
        </p:scale>
        <p:origin x="3016" y="200"/>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17" d="100"/>
          <a:sy n="117" d="100"/>
        </p:scale>
        <p:origin x="4296"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1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400" kern="1200">
        <a:solidFill>
          <a:schemeClr val="tx1"/>
        </a:solidFill>
        <a:latin typeface="Arial" charset="0"/>
        <a:ea typeface="+mn-ea"/>
        <a:cs typeface="+mn-cs"/>
      </a:defRPr>
    </a:lvl3pPr>
    <a:lvl4pPr marL="1371600" algn="l" rtl="0" fontAlgn="base">
      <a:spcBef>
        <a:spcPct val="30000"/>
      </a:spcBef>
      <a:spcAft>
        <a:spcPct val="0"/>
      </a:spcAft>
      <a:defRPr sz="1400" kern="1200">
        <a:solidFill>
          <a:schemeClr val="tx1"/>
        </a:solidFill>
        <a:latin typeface="Arial" charset="0"/>
        <a:ea typeface="+mn-ea"/>
        <a:cs typeface="+mn-cs"/>
      </a:defRPr>
    </a:lvl4pPr>
    <a:lvl5pPr marL="1828800" algn="l" rtl="0" fontAlgn="base">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002479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However</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some</a:t>
            </a:r>
            <a:r>
              <a:rPr lang="fr-FR" sz="1200" dirty="0">
                <a:latin typeface="Calibri" panose="020F0502020204030204" pitchFamily="34" charset="0"/>
                <a:cs typeface="Calibri" panose="020F0502020204030204" pitchFamily="34" charset="0"/>
              </a:rPr>
              <a:t> of the information </a:t>
            </a:r>
            <a:r>
              <a:rPr lang="fr-FR" sz="1200" dirty="0" err="1">
                <a:latin typeface="Calibri" panose="020F0502020204030204" pitchFamily="34" charset="0"/>
                <a:cs typeface="Calibri" panose="020F0502020204030204" pitchFamily="34" charset="0"/>
              </a:rPr>
              <a:t>could</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very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interesting</a:t>
            </a:r>
            <a:r>
              <a:rPr lang="fr-FR" sz="1200" dirty="0">
                <a:latin typeface="Calibri" panose="020F0502020204030204" pitchFamily="34" charset="0"/>
                <a:cs typeface="Calibri" panose="020F0502020204030204" pitchFamily="34" charset="0"/>
              </a:rPr>
              <a: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06848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data mining challenging is to extract from large amounts of data, the information that is relevant for performing a given task. That is called actionable intelligence (but has many other names as well, such as business intelligence, market intelligence, open source intelligence, technology intelligence etc). For information to be useful it has to satisfy the following two key criteria:</a:t>
            </a:r>
          </a:p>
          <a:p>
            <a:pPr marL="171450" indent="-171450">
              <a:buFontTx/>
              <a:buChar char="-"/>
            </a:pPr>
            <a:r>
              <a:rPr lang="en-GB" baseline="0" noProof="0" dirty="0"/>
              <a:t>Understandable: a human should be able to interpret the insights to take decisions</a:t>
            </a:r>
          </a:p>
          <a:p>
            <a:pPr marL="171450" indent="-171450">
              <a:buFontTx/>
              <a:buChar char="-"/>
            </a:pPr>
            <a:r>
              <a:rPr lang="en-GB" baseline="0" noProof="0" dirty="0"/>
              <a:t>Useful: the insights should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2114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obtain insights with data mining are numerous. The following are some of the key challenges:</a:t>
            </a:r>
          </a:p>
          <a:p>
            <a:pPr marL="228600" indent="-228600">
              <a:buAutoNum type="arabicPeriod"/>
            </a:pPr>
            <a:r>
              <a:rPr lang="en-GB" baseline="0" noProof="0" dirty="0"/>
              <a:t>The data: often massive amounts of data exist, but are often not easily accessible, protected for legal, organizational, economic or political reasons. Also the data can be distributed over many different systems that are not very accessible.</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understanding the objective, it is hard to find useful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understand and master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9684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classical example of a data mining problem is ”shopping basket analysis". Retail stores gather information on what items are purchased by their customers. The expectation is, by finding out what products are frequently purchased together, identifying</a:t>
            </a:r>
            <a:r>
              <a:rPr lang="en-US" baseline="0" dirty="0"/>
              <a:t> ways </a:t>
            </a:r>
            <a:r>
              <a:rPr lang="en-US" dirty="0"/>
              <a:t>to optimize the sales of the products by better targeting certain groups of customers  (e.g., by planning the layout of a store or planning advertisements).  A well-known example was the (presumable)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Searching for methods for address this type of problem was resulting one of the best-known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5309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“shopping basket analysis” does not imply that the resulting methods are limited to analyzing shopping behaviors. The same techniques can and have been applied in many other contexts, including recommender systems, search systems, text analysis, query log analysis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362843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Data mining algorithms can in general by classified </a:t>
            </a:r>
            <a:r>
              <a:rPr lang="en-US" dirty="0"/>
              <a:t>according the type of models they provide. </a:t>
            </a:r>
          </a:p>
          <a:p>
            <a:endParaRPr lang="en-US" dirty="0"/>
          </a:p>
          <a:p>
            <a:r>
              <a:rPr lang="en-US" dirty="0"/>
              <a:t>A first distinction is made among </a:t>
            </a:r>
            <a:r>
              <a:rPr lang="en-US" baseline="0" dirty="0"/>
              <a:t>data mining algorithm </a:t>
            </a:r>
            <a:r>
              <a:rPr lang="en-US" dirty="0"/>
              <a:t>that identify global structures of the data,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 as patterns or outliers found in the data. The example of association rule mining is a typical case of discovering local patterns. </a:t>
            </a:r>
          </a:p>
          <a:p>
            <a:endParaRPr lang="en-US" dirty="0"/>
          </a:p>
          <a:p>
            <a:r>
              <a:rPr lang="en-US" dirty="0"/>
              <a:t>Data mining algorithms for finding global models of the data can be further distinguished into approaches that are used to characterize the data by identifying some global structure, and into techniques that allow to make predictions on data</a:t>
            </a:r>
            <a:r>
              <a:rPr lang="en-US" baseline="0" dirty="0"/>
              <a:t> that has not yet been seen</a:t>
            </a:r>
            <a:r>
              <a:rPr lang="en-US" dirty="0"/>
              <a:t>.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1601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shows a basic categorization of different data mining methods. In this categorization we can interpret information retrieval as the use of descriptive models. In addition to purely algorithmic methods, data mining comprises also interactive approaches for exploratory data analysis. This is particularly interesting when the user has no good idea of what data to expect.</a:t>
            </a:r>
          </a:p>
          <a:p>
            <a:endParaRPr lang="en-US" dirty="0"/>
          </a:p>
          <a:p>
            <a:r>
              <a:rPr lang="en-US" dirty="0"/>
              <a:t>Another important categorization of data mining methods is the distinction of unsupervised and supervised methods, as in general for machine learning. In supervised methods the algorithms are provided with data that provides the intended outputs for prediction tasks.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798646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components: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In information retrieval these were the different measures used to evaluate the quality of a method, like recall or precision.</a:t>
            </a:r>
          </a:p>
          <a:p>
            <a:pPr marL="228600" indent="-228600">
              <a:buFontTx/>
              <a:buChar char="•"/>
            </a:pPr>
            <a:r>
              <a:rPr lang="en-US" dirty="0"/>
              <a:t>The method that is applied in order to identify models from the data set that score well with respect to the scoring function. This requires efficient search algorithms to quickly limit the relevant models based on analyzing the data.</a:t>
            </a:r>
          </a:p>
          <a:p>
            <a:pPr marL="228600" indent="-228600">
              <a:buFontTx/>
              <a:buChar char="•"/>
            </a:pPr>
            <a:r>
              <a:rPr lang="en-US" dirty="0"/>
              <a:t>Finally, the scalable implementation of the methods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421457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of data search and efficient data management of large dataset delimit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5971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sz="1000" dirty="0"/>
              <a:t>Data mining algorithms</a:t>
            </a:r>
            <a:r>
              <a:rPr lang="en-US" sz="1000" baseline="0" dirty="0"/>
              <a:t> are part of data mining system that support the pre-processing of the date and post-processing of the results. A data mining system performs the following typical tasks:</a:t>
            </a:r>
            <a:endParaRPr lang="en-US" sz="1000" dirty="0"/>
          </a:p>
          <a:p>
            <a:pPr marL="228600" indent="-228600">
              <a:buFontTx/>
              <a:buChar char="•"/>
            </a:pPr>
            <a:r>
              <a:rPr lang="en-US" sz="1000" dirty="0"/>
              <a:t>First, the data needs to be collected from the available data sources. Since these data sources can be distributed and heterogeneous databases, database integration techniques are applied. The integrated data is kept in so-called data warehouses or data lakes,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sz="1000" dirty="0"/>
              <a:t>Once the data is consolidated in a data warehouse, subsets of the data can be selected from the data warehouse for performing specific data mining tasks, i.e., tasks targeting a specific question. This task-specific data collections are sometimes called data-marts. The data-mart is the database to which the specific data mining algorithm is applied.</a:t>
            </a:r>
          </a:p>
          <a:p>
            <a:pPr marL="228600" indent="-228600">
              <a:buFontTx/>
              <a:buChar char="•"/>
            </a:pPr>
            <a:r>
              <a:rPr lang="en-US" sz="1000" dirty="0"/>
              <a:t>The data mining task is the process of detecting interesting patterns in the data. This is what generally is understood as data mining in the narrow sense. We will introduce in the following examples some of the most common techniques that are used to perform this task (e.g., association rule mining).</a:t>
            </a:r>
          </a:p>
          <a:p>
            <a:pPr marL="228600" indent="-228600">
              <a:buFontTx/>
              <a:buChar char="•"/>
            </a:pPr>
            <a:r>
              <a:rPr lang="en-US" sz="1000" dirty="0"/>
              <a:t>Once specific patterns are detected they can be further processed. Further processing may include</a:t>
            </a:r>
            <a:r>
              <a:rPr lang="en-US" sz="1000" baseline="0" dirty="0"/>
              <a:t> </a:t>
            </a:r>
            <a:r>
              <a:rPr lang="en-US" sz="1000" dirty="0"/>
              <a:t>the evaluation of the "interestingness” of patterns for the specific problem at hand and the implementation of actions to react on the discovery of a pattern.</a:t>
            </a:r>
          </a:p>
          <a:p>
            <a:pPr marL="0" indent="-228600"/>
            <a:r>
              <a:rPr lang="en-US" sz="1000" dirty="0"/>
              <a:t>Each of the steps described can influence the other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35945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2009021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data mining and machine learning are used like synonyms. Though both are exploiting the same algorithmic techniques, they can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308984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846398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22</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4121365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mining is applied for a wide range of both structured and unstructured data. It has traditionally evolved from analyzing large transactional databases, typically for business applications,. Structured data graph data is playing an increasingly important role in data mining, due to a growing number of graph data sources. One area where graph data play an obvious role is in social networks, where social interactions and relationships are modelled as graphs. This availability of graph data and the need to understand the structure of large graphs have been driving factors in the development and wide-spread application of graph mining algorithms.</a:t>
            </a:r>
          </a:p>
          <a:p>
            <a:endParaRPr lang="en-US" dirty="0"/>
          </a:p>
          <a:p>
            <a:r>
              <a:rPr lang="en-US" dirty="0"/>
              <a:t>It is also worthwhile to note that graph mining algorithms can be applied to graphs that are generated from other data types. For example, document similarity measures based on text embeddings could be used to generate graph structures for document collections.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54028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widely</a:t>
            </a:r>
            <a:r>
              <a:rPr lang="en-US" baseline="0" dirty="0"/>
              <a:t> observed that natural networks contain structure. This is true for social networks (e.g., social media platforms, citation networks), as well as for many natural networks as we find them in biology. Graph-based clustering aims at uncovering such hidden structures.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914860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social</a:t>
            </a:r>
            <a:r>
              <a:rPr lang="en-US" baseline="0" dirty="0"/>
              <a:t> networks mining community structures is particularly popular. Consider the social network neighborhood of a particular social network user, i.e., all other social network accounts that are connected to the user, either through explicit relationships, such as a follower graph, or through interactions such as likes or retweets. Typically, the social neighborhood would decompose into different groups, depending on interests and social contexts. For example, the friends from high school would have a much higher propensity to connect to each other, than with members of the family of the user. Thus, they are likely to form a cluster. Similarly, other groups with shared interest or high mutual level of trust would form communities. Graph mining is a tool to detect these types of communities.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066425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tasks can benefit from a reliable community</a:t>
            </a:r>
            <a:r>
              <a:rPr lang="en-US" baseline="0" dirty="0"/>
              <a:t> detection algorithm. Online Social Networks rely on their underlying graph to recommend content, for example relevant jobs. Knowing to which community a user belongs can improve dramatically the quality of such recommendations.</a:t>
            </a:r>
          </a:p>
          <a:p>
            <a:endParaRPr lang="en-US" baseline="0" dirty="0"/>
          </a:p>
          <a:p>
            <a:r>
              <a:rPr lang="en-US" baseline="0" dirty="0"/>
              <a:t>Another typical use of community detection is to identify media influencers. Community detection can first be used to detect communities that share in social networks common interests or beliefs (e.g., in the discussion on climate change we might easily distinguish communities that are climate deniers and climate change believers), and then the main influencers of such communities could be identified.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2704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ＭＳ Ｐゴシック" pitchFamily="-109" charset="-128"/>
                <a:cs typeface="ＭＳ Ｐゴシック" pitchFamily="-109" charset="-128"/>
              </a:rPr>
              <a:t>In 2008 Vincent Blondel and his students have started applying a new community detection algorithm to the call patterns of one of the largest cell phone operators in Belgium. It was designed to identify groups of individuals who regularly talk with </a:t>
            </a:r>
            <a:r>
              <a:rPr lang="en-US" sz="1200" i="1" kern="1200" dirty="0">
                <a:solidFill>
                  <a:schemeClr val="tx1"/>
                </a:solidFill>
                <a:latin typeface="Arial" charset="0"/>
                <a:ea typeface="ＭＳ Ｐゴシック" pitchFamily="-109" charset="-128"/>
                <a:cs typeface="ＭＳ Ｐゴシック" pitchFamily="-109" charset="-128"/>
              </a:rPr>
              <a:t>each other</a:t>
            </a:r>
            <a:r>
              <a:rPr lang="en-US" sz="1200" kern="1200" dirty="0">
                <a:solidFill>
                  <a:schemeClr val="tx1"/>
                </a:solidFill>
                <a:latin typeface="Arial" charset="0"/>
                <a:ea typeface="ＭＳ Ｐゴシック" pitchFamily="-109" charset="-128"/>
                <a:cs typeface="ＭＳ Ｐゴシック" pitchFamily="-109" charset="-128"/>
              </a:rPr>
              <a:t> on the phone, breaking the whole country into numerous small and not so small communities by placing individuals next to their friends, family members, colleagues, neighbors, whom they regularly called on their cell phone. The result was somewhat unexpected: it indicated that Belgium is broken into two huge communities, each consisting of many smaller circles of friends.  Within each of these two groups the communities had multiple links to each other. Yet, these communities never talked with the communities in the other group</a:t>
            </a:r>
            <a:r>
              <a:rPr lang="en-US" sz="1200" kern="1200" baseline="0" dirty="0">
                <a:solidFill>
                  <a:schemeClr val="tx1"/>
                </a:solidFill>
                <a:latin typeface="Arial" charset="0"/>
                <a:ea typeface="ＭＳ Ｐゴシック" pitchFamily="-109" charset="-128"/>
                <a:cs typeface="ＭＳ Ｐゴシック" pitchFamily="-109" charset="-128"/>
              </a:rPr>
              <a:t> (guess why?)</a:t>
            </a:r>
            <a:r>
              <a:rPr lang="en-US" sz="1200" kern="1200" dirty="0">
                <a:solidFill>
                  <a:schemeClr val="tx1"/>
                </a:solidFill>
                <a:latin typeface="Arial" charset="0"/>
                <a:ea typeface="ＭＳ Ｐゴシック" pitchFamily="-109" charset="-128"/>
                <a:cs typeface="ＭＳ Ｐゴシック" pitchFamily="-109" charset="-128"/>
              </a:rPr>
              <a:t>. Between these two large groups we find a third, much smaller group of individuals, apparently mediating between the two parts of Belgium.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81552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101951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intuition behind community detection is that the heavily</a:t>
            </a:r>
            <a:r>
              <a:rPr lang="en-US" baseline="0" dirty="0"/>
              <a:t> linked components of the graph belong to the same community. Thus, a community is a set of nodes that has many connections among themselves, but few to other parts of the network. These communities form clusters in the network.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273519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158503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community detection algorithms</a:t>
            </a:r>
            <a:r>
              <a:rPr lang="en-US" baseline="0" dirty="0"/>
              <a:t> are taking a hierarchical approach. The idea is that in a community smaller sub-communities can be identified, till the network decomposes into individual nodes. In order to produce such a hierarchical clustering, two approaches are possible: either by starting from individual nodes, by merging them into communities, and recursively merge communities into larger communities till no new communities can be formed (agglomerative algorithms), or by decomposing the network into communities, and recursively decompose communities till only individual nodes are left (divisive algorithms).</a:t>
            </a:r>
          </a:p>
          <a:p>
            <a:endParaRPr lang="en-US" baseline="0" dirty="0"/>
          </a:p>
          <a:p>
            <a:r>
              <a:rPr lang="en-US" baseline="0" dirty="0"/>
              <a:t>In the following we will present one representative of each of the two categories of algorithms:</a:t>
            </a:r>
          </a:p>
          <a:p>
            <a:pPr marL="228600" indent="-228600">
              <a:buAutoNum type="arabicPeriod"/>
            </a:pPr>
            <a:r>
              <a:rPr lang="en-US" baseline="0" dirty="0"/>
              <a:t>The Louvain Algorithm, an agglomerative algorithm</a:t>
            </a:r>
          </a:p>
          <a:p>
            <a:pPr marL="228600" indent="-228600">
              <a:buAutoNum type="arabicPeriod"/>
            </a:pPr>
            <a:r>
              <a:rPr lang="en-US" dirty="0"/>
              <a:t>The Girvan-Newman algorithm,</a:t>
            </a:r>
            <a:r>
              <a:rPr lang="en-US" baseline="0" dirty="0"/>
              <a:t> a divisive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592222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Louvain algorithm is essentially</a:t>
            </a:r>
            <a:r>
              <a:rPr lang="en-US" baseline="0" dirty="0"/>
              <a:t> based on the use of a measure, modularity, that allows to assess the quality of a community clustering. The algorithm performs greedy optimization of this measure. The basic idea is straightforward: initially every node is considered as a community. The communities are traversed, and for each community it is tested whether by joining it to a neighboring community, the modularity of the clustering can be improved. This process is repeated till no new communities form anymore.</a:t>
            </a:r>
          </a:p>
          <a:p>
            <a:endParaRPr lang="en-US" baseline="0" dirty="0"/>
          </a:p>
          <a:p>
            <a:r>
              <a:rPr lang="en-US" baseline="0" dirty="0"/>
              <a:t>A short remark on terminology: in mathematics the usual terminology for graph nodes is “vertex”. We will in the following continue to use the term “node” for “vertex”, as it is custom in computer science.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918729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measure the</a:t>
            </a:r>
            <a:r>
              <a:rPr lang="en-US" baseline="0" dirty="0"/>
              <a:t> quality of a community clustering, modularity compares the difference between the number of edges that occur within a community with the number of edges that would be expected in a random subset of nodes of the same size and randomly distributed edges.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2111195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determine the number of edges we expect between nodes with given degrees ki, if edges were purely randomly allocated.</a:t>
            </a:r>
          </a:p>
          <a:p>
            <a:endParaRPr lang="en-US" baseline="0" dirty="0"/>
          </a:p>
          <a:p>
            <a:r>
              <a:rPr lang="en-US" baseline="0" dirty="0"/>
              <a:t>How many edges would we observe if the connections on the graph were generated randomly? To answer this question, we reason as follows: select one of the nodes </a:t>
            </a:r>
            <a:r>
              <a:rPr lang="en-US" baseline="0" dirty="0" err="1"/>
              <a:t>i</a:t>
            </a:r>
            <a:r>
              <a:rPr lang="en-US" baseline="0" dirty="0"/>
              <a:t> with degree ki. What is the probability that this edge connects to another node j with weight </a:t>
            </a:r>
            <a:r>
              <a:rPr lang="en-US" baseline="0" dirty="0" err="1"/>
              <a:t>kj</a:t>
            </a:r>
            <a:r>
              <a:rPr lang="en-US" baseline="0" dirty="0"/>
              <a:t>? If there are a total of m edges in the network, there are 2m edge ends (since each edge ends in two nodes). If the edge ends are uniformly distributed and there are 2m-1 remaining edge ends in the graph, the probability to connect exactly to node j would be </a:t>
            </a:r>
            <a:r>
              <a:rPr lang="en-US" baseline="0" dirty="0" err="1"/>
              <a:t>kj</a:t>
            </a:r>
            <a:r>
              <a:rPr lang="en-US" baseline="0" dirty="0"/>
              <a:t>/2m-1. Applying the same argument to all outgoing edges of node </a:t>
            </a:r>
            <a:r>
              <a:rPr lang="en-US" baseline="0" dirty="0" err="1"/>
              <a:t>i</a:t>
            </a:r>
            <a:r>
              <a:rPr lang="en-US" baseline="0" dirty="0"/>
              <a:t>, node j will connect to node </a:t>
            </a:r>
            <a:r>
              <a:rPr lang="en-US" baseline="0" dirty="0" err="1"/>
              <a:t>i</a:t>
            </a:r>
            <a:r>
              <a:rPr lang="en-US" baseline="0" dirty="0"/>
              <a:t> with probability ki*(kj/2m-1). For large m we can replace 2m-1 by 2m.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989170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expected number of edges </a:t>
            </a:r>
            <a:r>
              <a:rPr lang="en-US" baseline="0" dirty="0"/>
              <a:t>we can now formulate the modularity measure as the total difference of number of expected and effective edges for all pairs of nodes from the same cluster. The delta function assures that only nodes belonging to the same cluster are considered, since it returns 1 when ci = </a:t>
            </a:r>
            <a:r>
              <a:rPr lang="en-US" baseline="0" dirty="0" err="1"/>
              <a:t>cj</a:t>
            </a:r>
            <a:r>
              <a:rPr lang="en-US" baseline="0" dirty="0"/>
              <a:t>.</a:t>
            </a:r>
          </a:p>
          <a:p>
            <a:endParaRPr lang="en-US" baseline="0" dirty="0"/>
          </a:p>
          <a:p>
            <a:r>
              <a:rPr lang="en-US" baseline="0" dirty="0"/>
              <a:t>Due to normalization the measure returns values between -1 and 1. In general, if modularity exceeds a certain threshold (0.3 to 0.7) the clustering of the network is considered to exhibit a good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602152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modularity measure, the next question is now how to use it to infer the communities. This is performed through local optimization. The algorithm sequentially traverses all nodes of the network, and for each node checks how the modularity can be increased maximally by having the node joining the node of a neighboring community. If such a neighboring node exists, the node will join the community.</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465092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a:t>
            </a:r>
            <a:r>
              <a:rPr lang="en-US" baseline="0" dirty="0"/>
              <a:t> the algorithm for a simple example. Initially, the modularity is zero since all nodes belong to different communities. We start now to process the nodes in some given order, e.g., by increasing identifiers.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490313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1 can either join</a:t>
            </a:r>
            <a:r>
              <a:rPr lang="en-US" baseline="0" dirty="0"/>
              <a:t> node 2 or 3, it’s two neighbors. To decide which is better, we compute modularity after the join. We see that joining node 2 results in a higher modularity. We can interpret this as follows: since node 3 has more connections, it is more likely to be randomly connected to node 1, thus connecting to node 2 is less likely to be the result of a random connection.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4095004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2 will not change the community</a:t>
            </a:r>
            <a:r>
              <a:rPr lang="en-US" baseline="0" dirty="0"/>
              <a:t>, as the only alternative would be node 3. But for the same reasons node 1 did not join node 3, also node 2 does not. The next node is node 3: this node has two choices, either to join community {1,2}, or to join node 4. In the first case we obtain one larger community, and in the second case two smaller communities. Computation of modularity reveals that joining join community {1,2}, gives a higher modularity.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00908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similar reasons </a:t>
            </a:r>
            <a:r>
              <a:rPr lang="en-US" baseline="0" dirty="0"/>
              <a:t>as before, node 4 will join node 5 and finally node 6 will join nodes {4,5}. This completes the first iteration.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69013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636496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iteration, </a:t>
            </a:r>
            <a:r>
              <a:rPr lang="en-US" baseline="0" dirty="0"/>
              <a:t>the current community nodes are collapsed into new nodes representing the communities, and the algorithm is re-run with the new resulting graph. Obviously, now the two remaining nodes will merge into a single community, as the modularity will change from zero to a positive value. Then the algorithm terminates.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296178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990020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401671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detecting communities, the modularity</a:t>
            </a:r>
            <a:r>
              <a:rPr lang="en-US" baseline="0" dirty="0"/>
              <a:t> measure can also be used to evaluate the quality of communities in a hierarchical clustering. This can be done independently of how the clustering has been constructed. </a:t>
            </a:r>
          </a:p>
          <a:p>
            <a:endParaRPr lang="en-US" baseline="0" dirty="0"/>
          </a:p>
          <a:p>
            <a:r>
              <a:rPr lang="en-US" baseline="0" dirty="0"/>
              <a:t>By evaluating modularity at each level of the hierarchy, an optimal modularity value can be determined. This optimal value indicates which are the highest quality communities, and lower levels in the tree hierarchy can be pruned.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517800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Louvain modularity clustering is widely used method </a:t>
            </a:r>
            <a:r>
              <a:rPr lang="en-US" baseline="0" dirty="0"/>
              <a:t>for social network clustering, mainly because of its good computational efficiency. It runs in O(n log n), which makes it applicable for very large networks, for example, for social networks resulting from large Internet platforms, such as social networking sites or messaging services.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50054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introduce a second algorithm for community detection, that</a:t>
            </a:r>
            <a:r>
              <a:rPr lang="en-US" baseline="0" dirty="0"/>
              <a:t> belongs to the class of divisive algorithms. This algorithm uses he betweenness measures that quantifies the capacity of an edge to separate the network into distinct subnetworks. Note that while for an agglomerative algorithm we used a measure that quantifies how well communities are connected, for a divisive algorithm we use a measure that quantifies how well communities can be separated.</a:t>
            </a:r>
          </a:p>
          <a:p>
            <a:endParaRPr lang="en-US" baseline="0" dirty="0"/>
          </a:p>
          <a:p>
            <a:r>
              <a:rPr lang="en-US" baseline="0" dirty="0"/>
              <a:t>Using the betweenness measure, the algorithm will recursively split the network into smaller networks, till arriving at individual nodes. This will result in a hierarchical clustering.</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666229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Betweenness centrality is an indicator of a node's centrality in a network. It is equal to the number of shortest paths from all nodes to all other nodes that pass through that node. A node with high betweenness centrality has a large influence on the transfer of items through the network, under the assumption that item transfer follows the shortest paths. The concept finds wide application, including computer and social networks, biology, transport and scientific cooperation.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As an alternative measure,</a:t>
            </a:r>
            <a:r>
              <a:rPr lang="en-US" sz="1400" baseline="0" dirty="0"/>
              <a:t> one could also consider </a:t>
            </a:r>
            <a:r>
              <a:rPr lang="en-US" sz="1400" i="1" dirty="0">
                <a:latin typeface="Helvetica"/>
                <a:cs typeface="Helvetica"/>
              </a:rPr>
              <a:t>random-walk betweenness</a:t>
            </a:r>
            <a:r>
              <a:rPr lang="en-US" sz="1400" dirty="0">
                <a:latin typeface="Helvetica"/>
                <a:cs typeface="Helvetica"/>
              </a:rPr>
              <a:t>. A pair of nodes </a:t>
            </a:r>
            <a:r>
              <a:rPr lang="en-US" sz="1400" i="1" dirty="0">
                <a:latin typeface="Times"/>
                <a:cs typeface="Helvetica"/>
              </a:rPr>
              <a:t>x</a:t>
            </a:r>
            <a:r>
              <a:rPr lang="en-US" sz="1400" i="1" dirty="0">
                <a:latin typeface="Helvetica"/>
                <a:cs typeface="Helvetica"/>
              </a:rPr>
              <a:t> </a:t>
            </a:r>
            <a:r>
              <a:rPr lang="en-US" sz="1400" dirty="0">
                <a:latin typeface="Helvetica"/>
                <a:cs typeface="Helvetica"/>
              </a:rPr>
              <a:t>and </a:t>
            </a:r>
            <a:r>
              <a:rPr lang="en-US" sz="1400" i="1" dirty="0">
                <a:latin typeface="Times"/>
                <a:cs typeface="Helvetica"/>
              </a:rPr>
              <a:t>y</a:t>
            </a:r>
            <a:r>
              <a:rPr lang="en-US" sz="1400" i="1" dirty="0">
                <a:latin typeface="Helvetica"/>
                <a:cs typeface="Helvetica"/>
              </a:rPr>
              <a:t> </a:t>
            </a:r>
            <a:r>
              <a:rPr lang="en-US" sz="1400" dirty="0">
                <a:latin typeface="Helvetica"/>
                <a:cs typeface="Helvetica"/>
              </a:rPr>
              <a:t>are chosen at random. A walker starts at </a:t>
            </a:r>
            <a:r>
              <a:rPr lang="en-US" sz="1400" i="1" dirty="0">
                <a:latin typeface="Times"/>
                <a:cs typeface="Helvetica"/>
              </a:rPr>
              <a:t>x</a:t>
            </a:r>
            <a:r>
              <a:rPr lang="en-US" sz="1400" i="1" dirty="0">
                <a:latin typeface="Helvetica"/>
                <a:cs typeface="Helvetica"/>
              </a:rPr>
              <a:t>, </a:t>
            </a:r>
            <a:r>
              <a:rPr lang="en-US" sz="1400" dirty="0">
                <a:latin typeface="Helvetica"/>
                <a:cs typeface="Helvetica"/>
              </a:rPr>
              <a:t>following each adjacent link with equal probability until it reaches </a:t>
            </a:r>
            <a:r>
              <a:rPr lang="en-US" sz="1400" i="1" dirty="0">
                <a:latin typeface="Times"/>
                <a:cs typeface="Helvetica"/>
              </a:rPr>
              <a:t>y</a:t>
            </a:r>
            <a:r>
              <a:rPr lang="en-US" sz="1400" i="1" dirty="0">
                <a:latin typeface="Helvetica"/>
                <a:cs typeface="Helvetica"/>
              </a:rPr>
              <a:t>. </a:t>
            </a:r>
            <a:r>
              <a:rPr lang="en-US" sz="1400" dirty="0">
                <a:latin typeface="Helvetica"/>
                <a:cs typeface="Helvetica"/>
              </a:rPr>
              <a:t>Random walk betweenness </a:t>
            </a:r>
            <a:r>
              <a:rPr lang="en-US" sz="1400" i="1" dirty="0" err="1">
                <a:latin typeface="Times"/>
                <a:cs typeface="Helvetica"/>
              </a:rPr>
              <a:t>r</a:t>
            </a:r>
            <a:r>
              <a:rPr lang="en-US" sz="1400" i="1" baseline="-25000" dirty="0" err="1">
                <a:latin typeface="Times"/>
                <a:cs typeface="Helvetica"/>
              </a:rPr>
              <a:t>xy</a:t>
            </a:r>
            <a:r>
              <a:rPr lang="en-US" sz="1400" i="1" dirty="0">
                <a:latin typeface="Helvetica"/>
                <a:cs typeface="Helvetica"/>
              </a:rPr>
              <a:t> </a:t>
            </a:r>
            <a:r>
              <a:rPr lang="en-US" sz="1400" dirty="0">
                <a:latin typeface="Helvetica"/>
                <a:cs typeface="Helvetica"/>
              </a:rPr>
              <a:t>is the probability that the link </a:t>
            </a:r>
            <a:r>
              <a:rPr lang="en-US" sz="1400" i="1" dirty="0" err="1">
                <a:latin typeface="Times"/>
                <a:cs typeface="Helvetica"/>
              </a:rPr>
              <a:t>x</a:t>
            </a:r>
            <a:r>
              <a:rPr lang="en-US" sz="1400" i="1" dirty="0" err="1">
                <a:latin typeface="Times"/>
                <a:cs typeface="Times"/>
              </a:rPr>
              <a:t>→y</a:t>
            </a:r>
            <a:r>
              <a:rPr lang="en-US" sz="1400" i="1" dirty="0">
                <a:latin typeface="Helvetica"/>
                <a:cs typeface="Helvetica"/>
              </a:rPr>
              <a:t> </a:t>
            </a:r>
            <a:r>
              <a:rPr lang="en-US" sz="1400" dirty="0">
                <a:latin typeface="Helvetica"/>
                <a:cs typeface="Helvetica"/>
              </a:rPr>
              <a:t>was crossed by the walker after averaging over all possible choices for the starting nodes </a:t>
            </a:r>
            <a:r>
              <a:rPr lang="en-US" sz="1400" i="1" dirty="0">
                <a:latin typeface="Times"/>
                <a:cs typeface="Helvetica"/>
              </a:rPr>
              <a:t>x</a:t>
            </a:r>
            <a:r>
              <a:rPr lang="en-US" sz="1400" i="1" dirty="0">
                <a:latin typeface="Helvetica"/>
                <a:cs typeface="Helvetica"/>
              </a:rPr>
              <a:t> </a:t>
            </a:r>
            <a:r>
              <a:rPr lang="en-US" sz="1400" dirty="0">
                <a:latin typeface="Helvetica"/>
                <a:cs typeface="Helvetica"/>
              </a:rPr>
              <a:t>and </a:t>
            </a:r>
            <a:r>
              <a:rPr lang="en-US" sz="1400" i="1" dirty="0">
                <a:latin typeface="Times"/>
                <a:cs typeface="Helvetica"/>
              </a:rPr>
              <a:t>y. </a:t>
            </a:r>
            <a:r>
              <a:rPr lang="en-US" sz="1400" i="1" dirty="0">
                <a:latin typeface="Helvetica"/>
                <a:cs typeface="Helvetica"/>
              </a:rPr>
              <a:t> </a:t>
            </a:r>
            <a:r>
              <a:rPr lang="en-US" sz="1400" b="0" i="0" dirty="0">
                <a:latin typeface="Helvetica"/>
                <a:cs typeface="Helvetica"/>
              </a:rPr>
              <a:t>Different to betweenness this measure does consider all paths between the two nodes, not only the shortest paths. However, this measure is expensive to compute.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130827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example</a:t>
                </a:r>
                <a:r>
                  <a:rPr lang="en-US" baseline="0" dirty="0"/>
                  <a:t> network we illustrate the value of </a:t>
                </a:r>
                <a14:m>
                  <m:oMath xmlns:m="http://schemas.openxmlformats.org/officeDocument/2006/math">
                    <m:sSub>
                      <m:sSubPr>
                        <m:ctrlPr>
                          <a:rPr lang="fr-CH" sz="1400" i="1" smtClean="0">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𝜎</m:t>
                        </m:r>
                      </m:e>
                      <m:sub>
                        <m:r>
                          <a:rPr lang="fr-CH" sz="1400" i="1">
                            <a:latin typeface="Cambria Math" panose="02040503050406030204" pitchFamily="18" charset="0"/>
                            <a:ea typeface="Cambria Math" panose="02040503050406030204" pitchFamily="18" charset="0"/>
                          </a:rPr>
                          <m:t>𝑥𝑦</m:t>
                        </m:r>
                      </m:sub>
                    </m:sSub>
                    <m:r>
                      <a:rPr lang="fr-CH" sz="1400" i="1">
                        <a:latin typeface="Cambria Math" panose="02040503050406030204" pitchFamily="18" charset="0"/>
                        <a:ea typeface="Cambria Math" panose="02040503050406030204" pitchFamily="18" charset="0"/>
                      </a:rPr>
                      <m:t>(</m:t>
                    </m:r>
                    <m:r>
                      <a:rPr lang="fr-CH" sz="1400" i="1">
                        <a:latin typeface="Cambria Math" panose="02040503050406030204" pitchFamily="18" charset="0"/>
                        <a:ea typeface="Cambria Math" panose="02040503050406030204" pitchFamily="18" charset="0"/>
                      </a:rPr>
                      <m:t>𝑣</m:t>
                    </m:r>
                    <m:r>
                      <a:rPr lang="fr-CH" sz="1400" i="1">
                        <a:latin typeface="Cambria Math" panose="02040503050406030204" pitchFamily="18" charset="0"/>
                        <a:ea typeface="Cambria Math" panose="02040503050406030204" pitchFamily="18" charset="0"/>
                      </a:rPr>
                      <m:t>)</m:t>
                    </m:r>
                  </m:oMath>
                </a14:m>
                <a:r>
                  <a:rPr lang="en-US" baseline="0" dirty="0"/>
                  <a:t>  for some selected edges. For example, for the edge 1-2 there is one shortest path between 1 and 2 that traverses the edge 1-2, thus the value is 1. For 1-3 there are shortest paths from the remaining 12 nodes in the network (except node 2) to node 1 that must pass through this edge, thus the betweenness value is 12. For edge 3-7 we have shortest paths reaching both nodes 1 and 2, thus the betweenness value of that edge is significantly higher than of 1-3. For edge 7-8 we have 7 nodes in each of the two subnetworks on the left and on the right (including the nodes 7 and 8). Among each pair of nodes there exists exactly one shortest path. Therefore, the value of </a:t>
                </a:r>
                <a14:m>
                  <m:oMath xmlns:m="http://schemas.openxmlformats.org/officeDocument/2006/math">
                    <m:sSub>
                      <m:sSubPr>
                        <m:ctrlPr>
                          <a:rPr lang="fr-CH" sz="1400" i="1" smtClean="0">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𝜎</m:t>
                        </m:r>
                      </m:e>
                      <m:sub>
                        <m:r>
                          <a:rPr lang="fr-CH" sz="1400" i="1">
                            <a:latin typeface="Cambria Math" panose="02040503050406030204" pitchFamily="18" charset="0"/>
                            <a:ea typeface="Cambria Math" panose="02040503050406030204" pitchFamily="18" charset="0"/>
                          </a:rPr>
                          <m:t>𝑥𝑦</m:t>
                        </m:r>
                      </m:sub>
                    </m:sSub>
                    <m:r>
                      <a:rPr lang="fr-CH" sz="1400" i="1">
                        <a:latin typeface="Cambria Math" panose="02040503050406030204" pitchFamily="18" charset="0"/>
                        <a:ea typeface="Cambria Math" panose="02040503050406030204" pitchFamily="18" charset="0"/>
                      </a:rPr>
                      <m:t>(</m:t>
                    </m:r>
                    <m:r>
                      <a:rPr lang="fr-CH" sz="1400" i="1">
                        <a:latin typeface="Cambria Math" panose="02040503050406030204" pitchFamily="18" charset="0"/>
                        <a:ea typeface="Cambria Math" panose="02040503050406030204" pitchFamily="18" charset="0"/>
                      </a:rPr>
                      <m:t>𝑣</m:t>
                    </m:r>
                    <m:r>
                      <a:rPr lang="fr-CH" sz="1400" i="1">
                        <a:latin typeface="Cambria Math" panose="02040503050406030204" pitchFamily="18" charset="0"/>
                        <a:ea typeface="Cambria Math" panose="02040503050406030204" pitchFamily="18" charset="0"/>
                      </a:rPr>
                      <m:t>)</m:t>
                    </m:r>
                  </m:oMath>
                </a14:m>
                <a:r>
                  <a:rPr lang="en-US" baseline="0" dirty="0"/>
                  <a:t> is 49.</a:t>
                </a:r>
                <a:endParaRPr lang="en-US" dirty="0"/>
              </a:p>
            </p:txBody>
          </p:sp>
        </mc:Choice>
        <mc:Fallback xmlns="">
          <p:sp>
            <p:nvSpPr>
              <p:cNvPr id="3" name="Notes Placeholder 2"/>
              <p:cNvSpPr>
                <a:spLocks noGrp="1"/>
              </p:cNvSpPr>
              <p:nvPr>
                <p:ph type="body" idx="1"/>
              </p:nvPr>
            </p:nvSpPr>
            <p:spPr/>
            <p:txBody>
              <a:bodyPr/>
              <a:lstStyle/>
              <a:p>
                <a:r>
                  <a:rPr lang="en-US" dirty="0"/>
                  <a:t>In this example</a:t>
                </a:r>
                <a:r>
                  <a:rPr lang="en-US" baseline="0" dirty="0"/>
                  <a:t> network we illustrate of how compute betweenness for some selected edges. This requires first to compute </a:t>
                </a:r>
                <a:r>
                  <a:rPr lang="fr-CH" sz="1200" i="0">
                    <a:latin typeface="Cambria Math" panose="02040503050406030204" pitchFamily="18" charset="0"/>
                    <a:ea typeface="Cambria Math" panose="02040503050406030204" pitchFamily="18" charset="0"/>
                  </a:rPr>
                  <a:t>𝜎_𝑥𝑦 (𝑣)</a:t>
                </a:r>
                <a:r>
                  <a:rPr lang="en-US" baseline="0" dirty="0"/>
                  <a:t>.  For example, for the edge 1-2 there is one shortest path between 1 and 2 that traverses the edge 1-2, thus the value is 1. For 1-3 there are shortest paths from the remaining 12 nodes in the network (except node 2) to node 1 that have to pass through this edge, thus the betweenness value is 12. For edge 3-4 we have paths going to both nodes 1 and 2, thus the betweenness value of that edge is significantly higher than for 1-3.</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666064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Betweenness can be considered as a concept that is dual to connectivity. This is illustrated by the two graphs that result from real phone</a:t>
            </a:r>
            <a:r>
              <a:rPr lang="en-US" baseline="0" dirty="0"/>
              <a:t> call networks. On the left-hand side, we see the indication of the strengths of connections among the nodes. Communities are tightly connected by such links. On the right-hand side, we see the betweenness measure. Now the links that are connecting different communities have a high strength. This can be interpreted in different ways: on the one hand traffic from one community to another has to traverse these links, on the other hand if such links are cut, communities are separated.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2117421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we illustrate the principle of the Girvan-Newman algorithm. It proceeds by recursively removing edges with highest betweenness from the network.</a:t>
            </a:r>
          </a:p>
          <a:p>
            <a:endParaRPr lang="en-US" baseline="0" dirty="0"/>
          </a:p>
          <a:p>
            <a:r>
              <a:rPr lang="en-US" baseline="0" dirty="0"/>
              <a:t>In Step 1 it removes one edge (in the middle) that had the highest betweenness value, resulting in two communities. Next the edges connected to nodes 7 and 8 are removed, and in the third and fourth step the network decomposes completely. By overlaying the communities that have resulted from each step we obtain the final hierarchical clustering.</a:t>
            </a:r>
          </a:p>
          <a:p>
            <a:endParaRPr lang="en-US" baseline="0" dirty="0"/>
          </a:p>
          <a:p>
            <a:r>
              <a:rPr lang="en-US" baseline="0" dirty="0"/>
              <a:t>As the graph structure changes in every step, the betweenness values need to be recomputed in every step. This results in the main cost of the algorithm. We will next explore the question of efficient computation of betweenness.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419798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The basic problem of information management is to provide meaningful models for data, and to use them for given tasks.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788998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has been applied in many</a:t>
            </a:r>
            <a:r>
              <a:rPr lang="en-US" baseline="0" dirty="0"/>
              <a:t> contexts, due to the computational cost mostly on smaller graphs resulting from social science studies.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882203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Calibri" panose="020F0502020204030204" pitchFamily="34" charset="0"/>
                <a:ea typeface="ＭＳ Ｐゴシック" pitchFamily="-109" charset="-128"/>
                <a:cs typeface="Calibri" panose="020F0502020204030204" pitchFamily="34" charset="0"/>
              </a:rPr>
              <a:t>In fact, the origin of the Girvan-Newman algorithm can be traced back to a specific social science study. In this study a network of 34 karate club members was studied by the sociologist Wayne Zachary Links capture interactions between the club members outside the club. The white and gray nodes denote the two communities that resulted after the club decided to split following a feud between the group’s president and the coach. The split between the members closely follows the boundaries of the two communities. In the community graph we can identify one outlier, node number 9, where the algorithm wrongly assigns the member </a:t>
            </a:r>
            <a:r>
              <a:rPr lang="en-US" sz="1200" dirty="0">
                <a:latin typeface="Calibri" panose="020F0502020204030204" pitchFamily="34" charset="0"/>
                <a:cs typeface="Calibri" panose="020F0502020204030204" pitchFamily="34" charset="0"/>
              </a:rPr>
              <a:t>at the time of conflict. Node 9 was completing a four-year quest to obtain a black belt, which he could only do with the instructor, node 34.</a:t>
            </a:r>
            <a:endParaRPr lang="en-US" sz="1200" u="none" kern="1200" baseline="0" dirty="0">
              <a:solidFill>
                <a:schemeClr val="tx1"/>
              </a:solidFill>
              <a:latin typeface="Calibri" panose="020F0502020204030204" pitchFamily="34" charset="0"/>
              <a:ea typeface="ＭＳ Ｐゴシック" pitchFamily="-109" charset="-128"/>
              <a:cs typeface="Calibri" panose="020F0502020204030204" pitchFamily="34"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u="none" kern="1200" baseline="0" dirty="0">
              <a:solidFill>
                <a:schemeClr val="tx1"/>
              </a:solidFill>
              <a:latin typeface="Calibri" panose="020F0502020204030204" pitchFamily="34" charset="0"/>
              <a:ea typeface="ＭＳ Ｐゴシック" pitchFamily="-109" charset="-128"/>
              <a:cs typeface="Calibri" panose="020F0502020204030204" pitchFamily="34"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Calibri" panose="020F0502020204030204" pitchFamily="34" charset="0"/>
                <a:ea typeface="ＭＳ Ｐゴシック" pitchFamily="-109" charset="-128"/>
                <a:cs typeface="Calibri" panose="020F0502020204030204" pitchFamily="34" charset="0"/>
              </a:rPr>
              <a:t>This example has been widely used as a benchmark to test community detection algorithms.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u="none" kern="1200" baseline="0" dirty="0">
              <a:solidFill>
                <a:schemeClr val="tx1"/>
              </a:solidFill>
              <a:latin typeface="Calibri" panose="020F0502020204030204" pitchFamily="34" charset="0"/>
              <a:ea typeface="ＭＳ Ｐゴシック" pitchFamily="-109" charset="-128"/>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268392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now the approach for computing the betweenness values. It is based on a breadth-first</a:t>
            </a:r>
            <a:r>
              <a:rPr lang="en-US" baseline="0" dirty="0"/>
              <a:t> search (BFS) starting at every node in the graph. For a given node, e.g., node A, the other nodes are arranged in levels according to increasing distance from the node.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086197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phase,</a:t>
            </a:r>
            <a:r>
              <a:rPr lang="en-US" baseline="0" dirty="0"/>
              <a:t> </a:t>
            </a:r>
            <a:r>
              <a:rPr lang="en-US" dirty="0"/>
              <a:t>we count</a:t>
            </a:r>
            <a:r>
              <a:rPr lang="en-US" baseline="0" dirty="0"/>
              <a:t> the number of shortest paths that are leading to each node, starting from node A. To do so, the algorithm can at each level reuse the data that has been computed at the previous level. The number of shortest paths leading to a given node corresponds to the sum of number of shortest paths leading to each of its parent needs. For example, the shortest paths leading to node F, are all shortest paths leading to nodes B and C. Note that in this way paths that are not shortest paths are ignored, like the path A-B-C-F.</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652845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order to compute the betweenness values for edges, we have to aggregate the contributions of all paths between arbitrary pairs of nodes. To do this the following model is adopted. From each node a flow is emanating to each other node of the graph, which has a total volume of 1. This flow is evenly distributed among all shortest paths, that lead from the source node to the target node. Note that these different shortest paths may be overlapping, i.e., have common edges.  Therefore edges that are part of different shortest paths will receive contributions from all the shortest paths passing through them. Finally, the flows will be aggregated for the flows emanating from all nodes, ot obtin the betweenness value of the edge.</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984904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00" dirty="0">
                    <a:latin typeface="Calibri" panose="020F0502020204030204" pitchFamily="34" charset="0"/>
                    <a:cs typeface="Calibri" panose="020F0502020204030204" pitchFamily="34" charset="0"/>
                  </a:rPr>
                  <a:t>Here we illustrate the second phase of the betweenness computation, computing the flow values related to one node, in the example node A. For each node one must consider the flow that is arriving at the node, plus the flows that are passing through the nodes to another target node. For computing the aggregate edge flows, the algorithm will start at the farthest node, in the example node K, which has no shortest paths emanating. Therefore, the only flow it receives is the one assigned to itself, i.e., a flow of 1. Since the node can be reached through different shortest paths, which are represented by the incoming edges from the nodes of the next higher level, this flow is distributed proportionally to the number of shortest paths leading to the parent nodes. In the case of node K, there exist 3 shortest paths leading to its two parent nodes. Therefore, the flows are evenly distributed. This results in flows of ½ for the incoming edges of node K.</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For the nodes at the higher levels, the flows destined for the node are summed up with the flows destined for its descendant nodes that have been computed before. For example, node I has an outgoing flow of ½ plus a flow of 1 destined for itself. Therefore, it has to distribute a total flow of 3/2 over its incoming edges. This distribution must be done proportionally to the number of shortest paths arriving at its parent nodes. Since 2 shortest paths arrive at node F and 1 shortest path arrives at node G, the flow of 3/2 is split at a ratio of 2:1 among the two incoming edges of node I. The analogous reasoning is applied to the other nodes.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 general, each node distributes tribute a weight of </a:t>
                </a:r>
                <a14:m>
                  <m:oMath xmlns:m="http://schemas.openxmlformats.org/officeDocument/2006/math">
                    <m:r>
                      <a:rPr lang="fr-CH" sz="1000" b="0" i="1" smtClean="0">
                        <a:latin typeface="Cambria Math" charset="0"/>
                      </a:rPr>
                      <m:t>1+</m:t>
                    </m:r>
                    <m:nary>
                      <m:naryPr>
                        <m:chr m:val="∑"/>
                        <m:supHide m:val="on"/>
                        <m:ctrlPr>
                          <a:rPr lang="fr-CH" sz="1000" i="1">
                            <a:latin typeface="Cambria Math" panose="02040503050406030204" pitchFamily="18" charset="0"/>
                          </a:rPr>
                        </m:ctrlPr>
                      </m:naryPr>
                      <m:sub>
                        <m:r>
                          <a:rPr lang="fr-CH" sz="1000" b="0" i="1" smtClean="0">
                            <a:latin typeface="Cambria Math" charset="0"/>
                          </a:rPr>
                          <m:t>𝐶</m:t>
                        </m:r>
                        <m:r>
                          <a:rPr lang="fr-CH" sz="1000" i="1">
                            <a:latin typeface="Cambria Math" charset="0"/>
                          </a:rPr>
                          <m:t> </m:t>
                        </m:r>
                        <m:r>
                          <a:rPr lang="fr-CH" sz="1000" b="0" i="1" smtClean="0">
                            <a:latin typeface="Cambria Math" charset="0"/>
                          </a:rPr>
                          <m:t>𝑐h𝑖𝑙𝑑</m:t>
                        </m:r>
                        <m:r>
                          <a:rPr lang="fr-CH" sz="1000" b="0" i="1" smtClean="0">
                            <a:latin typeface="Cambria Math" charset="0"/>
                          </a:rPr>
                          <m:t> </m:t>
                        </m:r>
                        <m:r>
                          <a:rPr lang="fr-CH" sz="1000" i="1">
                            <a:latin typeface="Cambria Math" charset="0"/>
                          </a:rPr>
                          <m:t>𝑜𝑓</m:t>
                        </m:r>
                        <m:r>
                          <a:rPr lang="fr-CH" sz="1000" i="1">
                            <a:latin typeface="Cambria Math" charset="0"/>
                          </a:rPr>
                          <m:t> </m:t>
                        </m:r>
                        <m:r>
                          <a:rPr lang="fr-CH" sz="1000" i="1">
                            <a:latin typeface="Cambria Math" charset="0"/>
                          </a:rPr>
                          <m:t>𝑋</m:t>
                        </m:r>
                      </m:sub>
                      <m:sup/>
                      <m:e>
                        <m:r>
                          <a:rPr lang="fr-CH" sz="1000" b="0" i="1" smtClean="0">
                            <a:latin typeface="Cambria Math" charset="0"/>
                          </a:rPr>
                          <m:t>𝑒𝑑𝑔𝑒</m:t>
                        </m:r>
                        <m:r>
                          <a:rPr lang="fr-CH" sz="1000" b="0" i="1" smtClean="0">
                            <a:latin typeface="Cambria Math" panose="02040503050406030204" pitchFamily="18" charset="0"/>
                          </a:rPr>
                          <m:t>_</m:t>
                        </m:r>
                        <m:r>
                          <a:rPr lang="fr-CH" sz="1000" b="0" i="1" smtClean="0">
                            <a:latin typeface="Cambria Math" charset="0"/>
                          </a:rPr>
                          <m:t>𝑤𝑒𝑖𝑔h𝑡</m:t>
                        </m:r>
                        <m:r>
                          <a:rPr lang="fr-CH" sz="1000" i="1">
                            <a:latin typeface="Cambria Math" charset="0"/>
                          </a:rPr>
                          <m:t>(</m:t>
                        </m:r>
                        <m:r>
                          <a:rPr lang="fr-CH" sz="1000" b="0" i="1" smtClean="0">
                            <a:latin typeface="Cambria Math" charset="0"/>
                          </a:rPr>
                          <m:t>𝑋</m:t>
                        </m:r>
                        <m:r>
                          <a:rPr lang="fr-CH" sz="1000" b="0" i="1" smtClean="0">
                            <a:latin typeface="Cambria Math" charset="0"/>
                          </a:rPr>
                          <m:t>−</m:t>
                        </m:r>
                        <m:r>
                          <a:rPr lang="fr-CH" sz="1000" b="0" i="1" smtClean="0">
                            <a:latin typeface="Cambria Math" charset="0"/>
                          </a:rPr>
                          <m:t>𝐶</m:t>
                        </m:r>
                        <m:r>
                          <a:rPr lang="fr-CH" sz="1000" i="1">
                            <a:latin typeface="Cambria Math" charset="0"/>
                          </a:rPr>
                          <m:t>)</m:t>
                        </m:r>
                      </m:e>
                    </m:nary>
                  </m:oMath>
                </a14:m>
                <a:r>
                  <a:rPr lang="en-US" sz="1000" dirty="0">
                    <a:latin typeface="Calibri" panose="020F0502020204030204" pitchFamily="34" charset="0"/>
                    <a:cs typeface="Calibri" panose="020F0502020204030204" pitchFamily="34" charset="0"/>
                  </a:rPr>
                  <a:t> over the incoming edges, i.e., the flow of 1 arriving at the node plus the sum of the</a:t>
                </a:r>
                <a:r>
                  <a:rPr lang="en-US" sz="1000" baseline="0" dirty="0">
                    <a:latin typeface="Calibri" panose="020F0502020204030204" pitchFamily="34" charset="0"/>
                    <a:cs typeface="Calibri" panose="020F0502020204030204" pitchFamily="34" charset="0"/>
                  </a:rPr>
                  <a:t> flows on the outgoing edges. The distribution is done according to the ratios of the shortest paths arriving at the parent nodes.</a:t>
                </a:r>
                <a:endParaRPr lang="en-US" sz="1000" dirty="0">
                  <a:latin typeface="Calibri" panose="020F0502020204030204" pitchFamily="34" charset="0"/>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r>
                  <a:rPr lang="fr-CH" sz="1200" b="0" i="0">
                    <a:latin typeface="Cambria Math" charset="0"/>
                  </a:rPr>
                  <a:t>1+</a:t>
                </a:r>
                <a:r>
                  <a:rPr lang="fr-CH" sz="1200" i="0">
                    <a:latin typeface="Cambria Math" panose="02040503050406030204" pitchFamily="18" charset="0"/>
                  </a:rPr>
                  <a:t>∑_(</a:t>
                </a:r>
                <a:r>
                  <a:rPr lang="fr-CH" sz="1200" b="0" i="0">
                    <a:latin typeface="Cambria Math" charset="0"/>
                  </a:rPr>
                  <a:t>𝐶</a:t>
                </a:r>
                <a:r>
                  <a:rPr lang="fr-CH" sz="1200" i="0">
                    <a:latin typeface="Cambria Math" charset="0"/>
                  </a:rPr>
                  <a:t> </a:t>
                </a:r>
                <a:r>
                  <a:rPr lang="fr-CH" sz="1200" b="0" i="0">
                    <a:latin typeface="Cambria Math" charset="0"/>
                  </a:rPr>
                  <a:t>𝑐ℎ𝑖𝑙𝑑 </a:t>
                </a:r>
                <a:r>
                  <a:rPr lang="fr-CH" sz="1200" i="0">
                    <a:latin typeface="Cambria Math" charset="0"/>
                  </a:rPr>
                  <a:t>𝑜𝑓 𝑋</a:t>
                </a:r>
                <a:r>
                  <a:rPr lang="fr-CH" sz="1200" i="0">
                    <a:latin typeface="Cambria Math" panose="02040503050406030204" pitchFamily="18" charset="0"/>
                  </a:rPr>
                  <a:t>)▒〖</a:t>
                </a:r>
                <a:r>
                  <a:rPr lang="fr-CH" sz="1200" b="0" i="0">
                    <a:latin typeface="Cambria Math" charset="0"/>
                  </a:rPr>
                  <a:t>𝑒𝑑𝑔𝑒𝑤𝑒𝑖𝑔ℎ𝑡</a:t>
                </a:r>
                <a:r>
                  <a:rPr lang="fr-CH" sz="1200" i="0">
                    <a:latin typeface="Cambria Math" charset="0"/>
                  </a:rPr>
                  <a:t>(</a:t>
                </a:r>
                <a:r>
                  <a:rPr lang="fr-CH" sz="1200" b="0" i="0">
                    <a:latin typeface="Cambria Math" charset="0"/>
                  </a:rPr>
                  <a:t>𝑋−𝐶</a:t>
                </a:r>
                <a:r>
                  <a:rPr lang="fr-CH" sz="1200" i="0">
                    <a:latin typeface="Cambria Math" charset="0"/>
                  </a:rPr>
                  <a:t>)</a:t>
                </a:r>
                <a:r>
                  <a:rPr lang="fr-CH" sz="1200" i="0">
                    <a:latin typeface="Cambria Math" panose="02040503050406030204" pitchFamily="18" charset="0"/>
                  </a:rPr>
                  <a:t>〗</a:t>
                </a:r>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956718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edge flows have been computed for all nodes, the resulting values are summed up. Since for each shortest path two flows have been generated, corresponding to the traversal of the path in the two directions, the final aggregate flow is divided by 2.</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7313646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680567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598083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Girvan-Newman</a:t>
            </a:r>
            <a:r>
              <a:rPr lang="en-US" baseline="0" dirty="0"/>
              <a:t> algorithm is the classical algorithm for community detection. Its major drawback is its scalability. The flow computation for one link has quadratic cost in the number of nodes, since it is computed for each pair of nodes. If we assume sparse networks, where the number of links is of the same order as the number of nodes, the total cost is cubic. This was also one of the motivations the inspired the development of the modularity-based community detection algorithm.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81111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For information retrieval, we have proposed various so-called retrieval models. The purpose of those models was to support a specific task, the retrieval of meaningful documents for a given query or information need of a user.</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943378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279533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latin typeface="Calibri" panose="020F0502020204030204" pitchFamily="34" charset="0"/>
                <a:cs typeface="Calibri" panose="020F0502020204030204" pitchFamily="34" charset="0"/>
              </a:rPr>
              <a:t>If we inspect the retrieval models in more detail, we observe that they are a combination of two components:</a:t>
            </a:r>
          </a:p>
          <a:p>
            <a:pPr marL="228600" indent="-228600">
              <a:buAutoNum type="arabicPeriod"/>
            </a:pPr>
            <a:r>
              <a:rPr lang="en-GB" sz="1200" noProof="0" dirty="0">
                <a:latin typeface="Calibri" panose="020F0502020204030204" pitchFamily="34" charset="0"/>
                <a:cs typeface="Calibri" panose="020F0502020204030204" pitchFamily="34" charset="0"/>
              </a:rPr>
              <a:t>A model derived from the data, which can be some very simple statistics, like </a:t>
            </a:r>
            <a:r>
              <a:rPr lang="en-GB" sz="1200" noProof="0" dirty="0" err="1">
                <a:latin typeface="Calibri" panose="020F0502020204030204" pitchFamily="34" charset="0"/>
                <a:cs typeface="Calibri" panose="020F0502020204030204" pitchFamily="34" charset="0"/>
              </a:rPr>
              <a:t>idf</a:t>
            </a:r>
            <a:r>
              <a:rPr lang="en-GB" sz="1200" noProof="0" dirty="0">
                <a:latin typeface="Calibri" panose="020F0502020204030204" pitchFamily="34" charset="0"/>
                <a:cs typeface="Calibri" panose="020F0502020204030204" pitchFamily="34" charset="0"/>
              </a:rPr>
              <a:t>, or the outcome of a more complex learning algorithm, such as word embeddings.</a:t>
            </a:r>
          </a:p>
          <a:p>
            <a:pPr marL="228600" indent="-228600">
              <a:buAutoNum type="arabicPeriod"/>
            </a:pPr>
            <a:r>
              <a:rPr lang="en-GB" sz="1200" noProof="0" dirty="0">
                <a:latin typeface="Calibri" panose="020F0502020204030204" pitchFamily="34" charset="0"/>
                <a:cs typeface="Calibri" panose="020F0502020204030204" pitchFamily="34" charset="0"/>
              </a:rPr>
              <a:t>Some heuristics to perform the given task of search. In the context of information retrieval these are generally based on computing from the model and characteristics of the individual documents some similarity metrics, e.g., using cosine similarity and producing then based in it a result for the user.</a:t>
            </a:r>
          </a:p>
          <a:p>
            <a:pPr marL="228600" indent="-228600">
              <a:buAutoNum type="arabicPeriod"/>
            </a:pPr>
            <a:endParaRPr lang="en-GB" sz="1200" noProof="0" dirty="0">
              <a:latin typeface="Calibri" panose="020F0502020204030204" pitchFamily="34" charset="0"/>
              <a:cs typeface="Calibri" panose="020F0502020204030204" pitchFamily="34" charset="0"/>
            </a:endParaRPr>
          </a:p>
          <a:p>
            <a:pPr marL="0" indent="0">
              <a:buNone/>
            </a:pPr>
            <a:r>
              <a:rPr lang="en-GB" sz="1200" noProof="0" dirty="0">
                <a:latin typeface="Calibri" panose="020F0502020204030204" pitchFamily="34" charset="0"/>
                <a:cs typeface="Calibri" panose="020F0502020204030204" pitchFamily="34" charset="0"/>
              </a:rPr>
              <a:t>Therefore we can consider information retrieval as a combination of learning a model from the data, and then using this model to perform a specific task. In the following we will study the problem of learning models in a more general context, used for tasks that are different from information retrieval and applied to data that is different from text.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26102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The growing use of information technology in many domains produces rapidly growing amounts of</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data in business, science and on the Web. </a:t>
            </a:r>
            <a:r>
              <a:rPr lang="en-US" sz="1200" baseline="0" dirty="0">
                <a:latin typeface="Calibri" panose="020F0502020204030204" pitchFamily="34" charset="0"/>
                <a:cs typeface="Calibri" panose="020F0502020204030204" pitchFamily="34" charset="0"/>
              </a:rPr>
              <a:t>Recently the rate at which digital data is produced started exceeding the amount of storage that can be provided.</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These data collections potentially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sz="1200" baseline="0" dirty="0">
                <a:latin typeface="Calibri" panose="020F0502020204030204" pitchFamily="34" charset="0"/>
                <a:cs typeface="Calibri" panose="020F0502020204030204" pitchFamily="34" charset="0"/>
              </a:rPr>
              <a:t> problems</a:t>
            </a:r>
            <a:r>
              <a:rPr lang="en-US" sz="1200" dirty="0">
                <a:latin typeface="Calibri" panose="020F0502020204030204" pitchFamily="34" charset="0"/>
                <a:cs typeface="Calibri" panose="020F0502020204030204" pitchFamily="34" charset="0"/>
              </a:rPr>
              <a:t>. Web usage data can be analyzed and used to optimize information access,</a:t>
            </a:r>
            <a:r>
              <a:rPr lang="en-US" sz="1200" baseline="0" dirty="0">
                <a:latin typeface="Calibri" panose="020F0502020204030204" pitchFamily="34" charset="0"/>
                <a:cs typeface="Calibri" panose="020F0502020204030204" pitchFamily="34" charset="0"/>
              </a:rPr>
              <a:t> but as well to implement novel business models, such as for advertising on the Web. </a:t>
            </a: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task</a:t>
            </a:r>
            <a:r>
              <a:rPr lang="en-US" sz="1200" baseline="0" dirty="0">
                <a:latin typeface="Calibri" panose="020F0502020204030204" pitchFamily="34" charset="0"/>
                <a:cs typeface="Calibri" panose="020F0502020204030204" pitchFamily="34" charset="0"/>
              </a:rPr>
              <a:t> of extracting useful information from large datasets is called </a:t>
            </a:r>
            <a:r>
              <a:rPr lang="en-US" sz="1200" b="1" baseline="0" dirty="0">
                <a:latin typeface="Calibri" panose="020F0502020204030204" pitchFamily="34" charset="0"/>
                <a:cs typeface="Calibri" panose="020F0502020204030204" pitchFamily="34" charset="0"/>
              </a:rPr>
              <a:t>data mining</a:t>
            </a:r>
            <a:r>
              <a:rPr lang="en-US" sz="1200" baseline="0" dirty="0">
                <a:latin typeface="Calibri" panose="020F0502020204030204" pitchFamily="34" charset="0"/>
                <a:cs typeface="Calibri" panose="020F0502020204030204" pitchFamily="34" charset="0"/>
              </a:rPr>
              <a:t> and has in the recent years become one of the most dynamically evolving areas in computer science in general.</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23285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increasing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amounts</a:t>
            </a:r>
            <a:r>
              <a:rPr lang="fr-FR" sz="1200" dirty="0">
                <a:latin typeface="Calibri" panose="020F0502020204030204" pitchFamily="34" charset="0"/>
                <a:cs typeface="Calibri" panose="020F0502020204030204" pitchFamily="34" charset="0"/>
              </a:rPr>
              <a:t> of data </a:t>
            </a:r>
            <a:r>
              <a:rPr lang="fr-FR" sz="1200" dirty="0" err="1">
                <a:latin typeface="Calibri" panose="020F0502020204030204" pitchFamily="34" charset="0"/>
                <a:cs typeface="Calibri" panose="020F0502020204030204" pitchFamily="34" charset="0"/>
              </a:rPr>
              <a:t>does</a:t>
            </a:r>
            <a:r>
              <a:rPr lang="fr-FR" sz="1200" dirty="0">
                <a:latin typeface="Calibri" panose="020F0502020204030204" pitchFamily="34" charset="0"/>
                <a:cs typeface="Calibri" panose="020F0502020204030204" pitchFamily="34" charset="0"/>
              </a:rPr>
              <a:t> not </a:t>
            </a:r>
            <a:r>
              <a:rPr lang="fr-FR" sz="1200" dirty="0" err="1">
                <a:latin typeface="Calibri" panose="020F0502020204030204" pitchFamily="34" charset="0"/>
                <a:cs typeface="Calibri" panose="020F0502020204030204" pitchFamily="34" charset="0"/>
              </a:rPr>
              <a:t>necessarily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imply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more </a:t>
            </a:r>
            <a:r>
              <a:rPr lang="fr-FR" sz="1200" dirty="0" err="1">
                <a:latin typeface="Calibri" panose="020F0502020204030204" pitchFamily="34" charset="0"/>
                <a:cs typeface="Calibri" panose="020F0502020204030204" pitchFamily="34" charset="0"/>
              </a:rPr>
              <a:t>useful</a:t>
            </a:r>
            <a:r>
              <a:rPr lang="fr-FR" sz="1200" baseline="0" dirty="0">
                <a:latin typeface="Calibri" panose="020F0502020204030204" pitchFamily="34" charset="0"/>
                <a:cs typeface="Calibri" panose="020F0502020204030204" pitchFamily="34" charset="0"/>
              </a:rPr>
              <a:t> information. </a:t>
            </a:r>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9912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Mining Social Graphs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sempi.tech/climate_app/social-clustering/ba355fb0-dafc-11e5-a726-42010af0793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80.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2463" dirty="0"/>
              <a:t>Part 1: Information retrieval</a:t>
            </a:r>
          </a:p>
          <a:p>
            <a:pPr marL="439884" indent="-439884">
              <a:buFont typeface="Arial" panose="020B0604020202020204" pitchFamily="34" charset="0"/>
              <a:buChar char="•"/>
            </a:pPr>
            <a:r>
              <a:rPr lang="en-US" sz="2463" dirty="0"/>
              <a:t>Natural language as mechanism to share information</a:t>
            </a:r>
          </a:p>
          <a:p>
            <a:r>
              <a:rPr lang="en-US" sz="2463" dirty="0"/>
              <a:t>Part 2: Mining unstructured data</a:t>
            </a:r>
          </a:p>
          <a:p>
            <a:pPr marL="439884" indent="-439884">
              <a:buFont typeface="Arial" panose="020B0604020202020204" pitchFamily="34" charset="0"/>
              <a:buChar char="•"/>
            </a:pPr>
            <a:r>
              <a:rPr lang="en-US" sz="2463" dirty="0"/>
              <a:t>Inferring structure from data aggregated from distributed sources</a:t>
            </a:r>
          </a:p>
          <a:p>
            <a:pPr marL="439884" indent="-439884">
              <a:buFont typeface="Arial" panose="020B0604020202020204" pitchFamily="34" charset="0"/>
              <a:buChar char="•"/>
            </a:pPr>
            <a:r>
              <a:rPr lang="en-US" sz="2463" dirty="0"/>
              <a:t>Social graph mining (clustering), Document classification, Recommender systems (prediction), Association rule mining</a:t>
            </a:r>
          </a:p>
          <a:p>
            <a:r>
              <a:rPr lang="en-US" sz="2463" dirty="0"/>
              <a:t>Part 3: Knowledge graphs</a:t>
            </a:r>
          </a:p>
          <a:p>
            <a:pPr marL="351907" indent="-351907">
              <a:buFont typeface="Arial" panose="020B0604020202020204" pitchFamily="34" charset="0"/>
              <a:buChar char="•"/>
            </a:pPr>
            <a:r>
              <a:rPr lang="en-US" sz="2463"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59709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Tasks</a:t>
            </a:r>
          </a:p>
        </p:txBody>
      </p:sp>
      <p:sp>
        <p:nvSpPr>
          <p:cNvPr id="3" name="Content Placeholder 2"/>
          <p:cNvSpPr>
            <a:spLocks noGrp="1"/>
          </p:cNvSpPr>
          <p:nvPr>
            <p:ph idx="1"/>
          </p:nvPr>
        </p:nvSpPr>
        <p:spPr/>
        <p:txBody>
          <a:bodyPr/>
          <a:lstStyle/>
          <a:p>
            <a:r>
              <a:rPr lang="en-GB" dirty="0"/>
              <a:t>But some are interesting</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political orientation of people</a:t>
            </a:r>
          </a:p>
          <a:p>
            <a:pPr>
              <a:spcBef>
                <a:spcPts val="0"/>
              </a:spcBef>
            </a:pPr>
            <a:r>
              <a:rPr lang="en-GB" sz="1200" dirty="0"/>
              <a:t>  </a:t>
            </a:r>
            <a:r>
              <a:rPr lang="en-GB" sz="2800" dirty="0"/>
              <a:t>	</a:t>
            </a:r>
          </a:p>
          <a:p>
            <a:r>
              <a:rPr lang="en-GB" sz="2400" dirty="0"/>
              <a:t>		acts of violence</a:t>
            </a:r>
          </a:p>
          <a:p>
            <a:pPr>
              <a:spcBef>
                <a:spcPts val="0"/>
              </a:spcBef>
            </a:pPr>
            <a:r>
              <a:rPr lang="en-GB" sz="2800" dirty="0"/>
              <a:t> 	</a:t>
            </a:r>
          </a:p>
          <a:p>
            <a:pPr>
              <a:spcBef>
                <a:spcPts val="0"/>
              </a:spcBef>
            </a:pPr>
            <a:r>
              <a:rPr lang="en-GB" sz="2800" dirty="0"/>
              <a:t>		</a:t>
            </a:r>
            <a:r>
              <a:rPr lang="en-GB" sz="2400" dirty="0"/>
              <a:t>opinions on products</a:t>
            </a:r>
          </a:p>
          <a:p>
            <a:pPr>
              <a:spcBef>
                <a:spcPts val="0"/>
              </a:spcBef>
            </a:pPr>
            <a:r>
              <a:rPr lang="en-GB" sz="2400" dirty="0"/>
              <a:t>	</a:t>
            </a:r>
          </a:p>
          <a:p>
            <a:r>
              <a:rPr lang="en-GB" sz="2400" dirty="0"/>
              <a:t>		SMS by a president</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95163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400" dirty="0"/>
              <a:t>From transaction data to market insights</a:t>
            </a:r>
          </a:p>
          <a:p>
            <a:pPr marL="457200" indent="-457200">
              <a:buFont typeface="Lucida Grande"/>
              <a:buChar char="-"/>
            </a:pPr>
            <a:r>
              <a:rPr lang="en-GB" sz="2400" dirty="0"/>
              <a:t>From observational data (satellite, sensors) to new scientific hypothesis </a:t>
            </a:r>
          </a:p>
          <a:p>
            <a:pPr marL="457200" indent="-457200">
              <a:buFont typeface="Lucida Grande"/>
              <a:buChar char="-"/>
            </a:pPr>
            <a:r>
              <a:rPr lang="en-GB" sz="2400" dirty="0"/>
              <a:t>From web usage data to better user interfaces</a:t>
            </a:r>
          </a:p>
          <a:p>
            <a:pPr marL="457200" indent="-457200">
              <a:buFont typeface="Lucida Grande"/>
              <a:buChar char="-"/>
            </a:pPr>
            <a:r>
              <a:rPr lang="en-GB" sz="24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5224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sz="2400" dirty="0"/>
              <a:t>Data Access (ownership!)</a:t>
            </a:r>
          </a:p>
          <a:p>
            <a:pPr lvl="1"/>
            <a:r>
              <a:rPr lang="en-GB" sz="2400" dirty="0"/>
              <a:t>Domain knowledge (expertise!)</a:t>
            </a:r>
          </a:p>
          <a:p>
            <a:endParaRPr lang="en-GB" dirty="0"/>
          </a:p>
          <a:p>
            <a:r>
              <a:rPr lang="en-GB" dirty="0"/>
              <a:t>Technical Questions</a:t>
            </a:r>
          </a:p>
          <a:p>
            <a:pPr lvl="1">
              <a:buFont typeface="Lucida Grande"/>
              <a:buChar char="–"/>
            </a:pPr>
            <a:r>
              <a:rPr lang="en-GB" sz="2400" dirty="0"/>
              <a:t>Data mining: algorithmic approaches to produce insights</a:t>
            </a:r>
          </a:p>
          <a:p>
            <a:pPr lvl="1">
              <a:buFont typeface="Lucida Grande"/>
              <a:buChar char="–"/>
            </a:pPr>
            <a:r>
              <a:rPr lang="en-GB" sz="2400" dirty="0"/>
              <a:t>(Big) Data management (store, index, retrieve)</a:t>
            </a:r>
          </a:p>
          <a:p>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1663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a:p>
            <a:r>
              <a:rPr lang="en-GB" sz="2000" dirty="0"/>
              <a:t>Association rule mining</a:t>
            </a:r>
          </a:p>
          <a:p>
            <a:endParaRPr lang="en-GB" sz="2000" dirty="0"/>
          </a:p>
        </p:txBody>
      </p:sp>
    </p:spTree>
    <p:extLst>
      <p:ext uri="{BB962C8B-B14F-4D97-AF65-F5344CB8AC3E}">
        <p14:creationId xmlns:p14="http://schemas.microsoft.com/office/powerpoint/2010/main" val="422162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 for Association Rules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256993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sz="2800" dirty="0"/>
              <a:t>Patterns that apply to part of the data</a:t>
            </a:r>
          </a:p>
          <a:p>
            <a:pPr marL="1200150" lvl="1" indent="-457200">
              <a:buFont typeface="Lucida Grande"/>
              <a:buChar char="-"/>
            </a:pPr>
            <a:r>
              <a:rPr lang="en-GB" sz="2400" dirty="0"/>
              <a:t>e.g., buy diapers </a:t>
            </a:r>
            <a:r>
              <a:rPr lang="en-GB" sz="2400" dirty="0">
                <a:latin typeface="Wingdings"/>
                <a:ea typeface="Wingdings"/>
                <a:cs typeface="Wingdings"/>
                <a:sym typeface="Wingdings"/>
              </a:rPr>
              <a:t></a:t>
            </a:r>
            <a:r>
              <a:rPr lang="en-GB" sz="2400" dirty="0">
                <a:ea typeface="Wingdings"/>
                <a:sym typeface="Wingdings"/>
              </a:rPr>
              <a:t> </a:t>
            </a:r>
            <a:r>
              <a:rPr lang="en-GB" sz="2400" dirty="0"/>
              <a:t>buy beers</a:t>
            </a:r>
          </a:p>
          <a:p>
            <a:r>
              <a:rPr lang="en-GB" dirty="0"/>
              <a:t>Global model</a:t>
            </a:r>
          </a:p>
          <a:p>
            <a:pPr marL="457200" indent="-457200">
              <a:buFont typeface="Lucida Grande"/>
              <a:buChar char="-"/>
            </a:pPr>
            <a:r>
              <a:rPr lang="en-GB" sz="2800" dirty="0"/>
              <a:t>Descriptive </a:t>
            </a:r>
            <a:r>
              <a:rPr lang="en-GB" sz="2800" b="1" dirty="0"/>
              <a:t>structure</a:t>
            </a:r>
            <a:r>
              <a:rPr lang="en-GB" sz="2800" dirty="0"/>
              <a:t> of the data</a:t>
            </a:r>
          </a:p>
          <a:p>
            <a:pPr marL="1200150" lvl="1" indent="-457200">
              <a:buFont typeface="Lucida Grande"/>
              <a:buChar char="-"/>
            </a:pPr>
            <a:r>
              <a:rPr lang="en-GB" sz="2400" dirty="0"/>
              <a:t>e.g., 3 types of customer behaviour</a:t>
            </a:r>
          </a:p>
          <a:p>
            <a:pPr marL="457200" indent="-457200">
              <a:buFont typeface="Lucida Grande"/>
              <a:buChar char="-"/>
            </a:pPr>
            <a:r>
              <a:rPr lang="en-GB" sz="2800" dirty="0"/>
              <a:t>Predictive </a:t>
            </a:r>
            <a:r>
              <a:rPr lang="en-GB" sz="2800" b="1" dirty="0"/>
              <a:t>function</a:t>
            </a:r>
            <a:r>
              <a:rPr lang="en-GB" sz="2800" dirty="0"/>
              <a:t> of the data</a:t>
            </a:r>
          </a:p>
          <a:p>
            <a:pPr marL="1200150" lvl="1" indent="-457200">
              <a:buFont typeface="Lucida Grande"/>
              <a:buChar char="-"/>
            </a:pPr>
            <a:r>
              <a:rPr lang="en-GB" sz="2400" dirty="0"/>
              <a:t>e.g., </a:t>
            </a:r>
            <a:r>
              <a:rPr lang="en-GB" sz="2400" dirty="0" err="1"/>
              <a:t>dist</a:t>
            </a:r>
            <a:r>
              <a:rPr lang="en-GB" sz="2400" dirty="0"/>
              <a:t>(beer, diapers)=1 </a:t>
            </a:r>
            <a:r>
              <a:rPr lang="en-GB" sz="2400" dirty="0">
                <a:latin typeface="Wingdings"/>
                <a:ea typeface="Wingdings"/>
                <a:cs typeface="Wingdings"/>
                <a:sym typeface="Wingdings"/>
              </a:rPr>
              <a:t></a:t>
            </a:r>
            <a:r>
              <a:rPr lang="en-GB" sz="2400"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192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7" name="Table 6"/>
          <p:cNvGraphicFramePr>
            <a:graphicFrameLocks noGrp="1"/>
          </p:cNvGraphicFramePr>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supervised</a:t>
            </a:r>
          </a:p>
        </p:txBody>
      </p:sp>
    </p:spTree>
    <p:extLst>
      <p:ext uri="{BB962C8B-B14F-4D97-AF65-F5344CB8AC3E}">
        <p14:creationId xmlns:p14="http://schemas.microsoft.com/office/powerpoint/2010/main" val="64758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53145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223870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7280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685800" y="2373923"/>
            <a:ext cx="7772400" cy="1055077"/>
          </a:xfrm>
        </p:spPr>
        <p:txBody>
          <a:bodyPr vert="horz" wrap="square" lIns="84984" tIns="42493" rIns="84984" bIns="42493" numCol="1" anchor="ctr" anchorCtr="0" compatLnSpc="1">
            <a:prstTxWarp prst="textNoShape">
              <a:avLst/>
            </a:prstTxWarp>
          </a:bodyPr>
          <a:lstStyle/>
          <a:p>
            <a:pPr eaLnBrk="1" hangingPunct="1"/>
            <a:r>
              <a:rPr lang="en-US" dirty="0">
                <a:latin typeface="Calibri" charset="0"/>
                <a:ea typeface="ＭＳ Ｐゴシック" charset="0"/>
              </a:rPr>
              <a:t>Part 2: Data Mining</a:t>
            </a:r>
          </a:p>
        </p:txBody>
      </p:sp>
      <p:sp>
        <p:nvSpPr>
          <p:cNvPr id="19458" name="Rectangle 3"/>
          <p:cNvSpPr>
            <a:spLocks noGrp="1" noChangeArrowheads="1"/>
          </p:cNvSpPr>
          <p:nvPr>
            <p:ph type="subTitle" idx="1"/>
          </p:nvPr>
        </p:nvSpPr>
        <p:spPr/>
        <p:txBody>
          <a:bodyPr vert="horz" wrap="square" lIns="84984" tIns="42493" rIns="84984" bIns="42493" numCol="1" anchor="t" anchorCtr="0" compatLnSpc="1">
            <a:prstTxWarp prst="textNoShape">
              <a:avLst/>
            </a:prstTxWarp>
          </a:bodyPr>
          <a:lstStyle/>
          <a:p>
            <a:pPr eaLnBrk="1" hangingPunct="1"/>
            <a:r>
              <a:rPr lang="en-US" sz="1662">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15">
                <a:solidFill>
                  <a:schemeClr val="tx1"/>
                </a:solidFill>
                <a:latin typeface="Comic Sans MS" charset="0"/>
                <a:ea typeface="ＭＳ Ｐゴシック" charset="0"/>
                <a:cs typeface="ＭＳ Ｐゴシック" charset="0"/>
              </a:defRPr>
            </a:lvl1pPr>
            <a:lvl2pPr marL="685817" indent="-263776" eaLnBrk="0" hangingPunct="0">
              <a:defRPr sz="2215">
                <a:solidFill>
                  <a:schemeClr val="tx1"/>
                </a:solidFill>
                <a:latin typeface="Comic Sans MS" charset="0"/>
                <a:ea typeface="ＭＳ Ｐゴシック" charset="0"/>
              </a:defRPr>
            </a:lvl2pPr>
            <a:lvl3pPr marL="1055103" indent="-211021" eaLnBrk="0" hangingPunct="0">
              <a:defRPr sz="2215">
                <a:solidFill>
                  <a:schemeClr val="tx1"/>
                </a:solidFill>
                <a:latin typeface="Comic Sans MS" charset="0"/>
                <a:ea typeface="ＭＳ Ｐゴシック" charset="0"/>
              </a:defRPr>
            </a:lvl3pPr>
            <a:lvl4pPr marL="1477145" indent="-211021" eaLnBrk="0" hangingPunct="0">
              <a:defRPr sz="2215">
                <a:solidFill>
                  <a:schemeClr val="tx1"/>
                </a:solidFill>
                <a:latin typeface="Comic Sans MS" charset="0"/>
                <a:ea typeface="ＭＳ Ｐゴシック" charset="0"/>
              </a:defRPr>
            </a:lvl4pPr>
            <a:lvl5pPr marL="1899186" indent="-211021" eaLnBrk="0" hangingPunct="0">
              <a:defRPr sz="2215">
                <a:solidFill>
                  <a:schemeClr val="tx1"/>
                </a:solidFill>
                <a:latin typeface="Comic Sans MS" charset="0"/>
                <a:ea typeface="ＭＳ Ｐゴシック" charset="0"/>
              </a:defRPr>
            </a:lvl5pPr>
            <a:lvl6pPr marL="2321227" indent="-211021" eaLnBrk="0" fontAlgn="base" hangingPunct="0">
              <a:spcBef>
                <a:spcPct val="0"/>
              </a:spcBef>
              <a:spcAft>
                <a:spcPct val="0"/>
              </a:spcAft>
              <a:defRPr sz="2215">
                <a:solidFill>
                  <a:schemeClr val="tx1"/>
                </a:solidFill>
                <a:latin typeface="Comic Sans MS" charset="0"/>
                <a:ea typeface="ＭＳ Ｐゴシック" charset="0"/>
              </a:defRPr>
            </a:lvl6pPr>
            <a:lvl7pPr marL="2743269" indent="-211021" eaLnBrk="0" fontAlgn="base" hangingPunct="0">
              <a:spcBef>
                <a:spcPct val="0"/>
              </a:spcBef>
              <a:spcAft>
                <a:spcPct val="0"/>
              </a:spcAft>
              <a:defRPr sz="2215">
                <a:solidFill>
                  <a:schemeClr val="tx1"/>
                </a:solidFill>
                <a:latin typeface="Comic Sans MS" charset="0"/>
                <a:ea typeface="ＭＳ Ｐゴシック" charset="0"/>
              </a:defRPr>
            </a:lvl7pPr>
            <a:lvl8pPr marL="3165310" indent="-211021" eaLnBrk="0" fontAlgn="base" hangingPunct="0">
              <a:spcBef>
                <a:spcPct val="0"/>
              </a:spcBef>
              <a:spcAft>
                <a:spcPct val="0"/>
              </a:spcAft>
              <a:defRPr sz="2215">
                <a:solidFill>
                  <a:schemeClr val="tx1"/>
                </a:solidFill>
                <a:latin typeface="Comic Sans MS" charset="0"/>
                <a:ea typeface="ＭＳ Ｐゴシック" charset="0"/>
              </a:defRPr>
            </a:lvl8pPr>
            <a:lvl9pPr marL="3587351" indent="-211021" eaLnBrk="0" fontAlgn="base" hangingPunct="0">
              <a:spcBef>
                <a:spcPct val="0"/>
              </a:spcBef>
              <a:spcAft>
                <a:spcPct val="0"/>
              </a:spcAft>
              <a:defRPr sz="2215">
                <a:solidFill>
                  <a:schemeClr val="tx1"/>
                </a:solidFill>
                <a:latin typeface="Comic Sans MS" charset="0"/>
                <a:ea typeface="ＭＳ Ｐゴシック" charset="0"/>
              </a:defRPr>
            </a:lvl9pPr>
          </a:lstStyle>
          <a:p>
            <a:pPr eaLnBrk="1" hangingPunct="1"/>
            <a:r>
              <a:rPr lang="fr-CH" sz="831">
                <a:latin typeface="Verdana" charset="0"/>
                <a:cs typeface="Calibri" charset="0"/>
              </a:rPr>
              <a:t>©2022, Karl Aberer, EPFL-IC, Laboratoire de systèmes d'informations répartis </a:t>
            </a:r>
            <a:endParaRPr lang="en-GB" sz="831">
              <a:latin typeface="Verdana" charset="0"/>
              <a:cs typeface="Calibri" charset="0"/>
            </a:endParaRPr>
          </a:p>
        </p:txBody>
      </p:sp>
      <p:sp>
        <p:nvSpPr>
          <p:cNvPr id="2" name="TextBox 1"/>
          <p:cNvSpPr txBox="1"/>
          <p:nvPr/>
        </p:nvSpPr>
        <p:spPr>
          <a:xfrm>
            <a:off x="2435558" y="481179"/>
            <a:ext cx="184731" cy="262829"/>
          </a:xfrm>
          <a:prstGeom prst="rect">
            <a:avLst/>
          </a:prstGeom>
          <a:noFill/>
        </p:spPr>
        <p:txBody>
          <a:bodyPr wrap="none" rtlCol="0">
            <a:spAutoFit/>
          </a:bodyPr>
          <a:lstStyle/>
          <a:p>
            <a:endParaRPr lang="en-US" sz="1108" dirty="0"/>
          </a:p>
        </p:txBody>
      </p:sp>
    </p:spTree>
    <p:extLst>
      <p:ext uri="{BB962C8B-B14F-4D97-AF65-F5344CB8AC3E}">
        <p14:creationId xmlns:p14="http://schemas.microsoft.com/office/powerpoint/2010/main" val="3230911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dirty="0"/>
              <a:t>What is in common</a:t>
            </a:r>
          </a:p>
          <a:p>
            <a:pPr marL="457200" indent="-457200">
              <a:buFont typeface="Arial" panose="020B0604020202020204" pitchFamily="34" charset="0"/>
              <a:buChar char="•"/>
            </a:pPr>
            <a:r>
              <a:rPr lang="en-US" sz="2400" dirty="0"/>
              <a:t>In DM for data analytics frequently typical ML methods are used, though not always (e.g., visual mining, simple statistics)</a:t>
            </a:r>
          </a:p>
          <a:p>
            <a:r>
              <a:rPr lang="en-US" sz="2800" dirty="0"/>
              <a:t>What is different</a:t>
            </a:r>
          </a:p>
          <a:p>
            <a:pPr marL="457200" indent="-457200">
              <a:buFont typeface="Arial" panose="020B0604020202020204" pitchFamily="34" charset="0"/>
              <a:buChar char="•"/>
            </a:pPr>
            <a:r>
              <a:rPr lang="en-US" sz="2400" dirty="0"/>
              <a:t>Data: DM is always applied to large datasets, ML not (e.g., reinforcement learning)</a:t>
            </a:r>
          </a:p>
          <a:p>
            <a:pPr marL="457200" indent="-457200">
              <a:buFont typeface="Arial" panose="020B0604020202020204" pitchFamily="34" charset="0"/>
              <a:buChar char="•"/>
            </a:pPr>
            <a:r>
              <a:rPr lang="en-US" sz="2400" dirty="0"/>
              <a:t>Scope: DM comprises of the whole process of data integration, cleaning, analysis</a:t>
            </a:r>
          </a:p>
          <a:p>
            <a:pPr marL="457200" indent="-457200">
              <a:buFont typeface="Arial" panose="020B0604020202020204" pitchFamily="34" charset="0"/>
              <a:buChar char="•"/>
            </a:pPr>
            <a:r>
              <a:rPr lang="en-US" sz="2400" dirty="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7040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Detecting unusual behaviours in network logs is typically done by using</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a:t>
            </a:r>
          </a:p>
          <a:p>
            <a:pPr marL="857250" indent="-514350">
              <a:buFont typeface="+mj-lt"/>
              <a:buAutoNum type="alphaUcPeriod"/>
            </a:pPr>
            <a:r>
              <a:rPr lang="en-GB" sz="2400" dirty="0"/>
              <a:t>all of these methods can be applied</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extLst>
      <p:ext uri="{BB962C8B-B14F-4D97-AF65-F5344CB8AC3E}">
        <p14:creationId xmlns:p14="http://schemas.microsoft.com/office/powerpoint/2010/main" val="860729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4382933"/>
            <a:ext cx="7772400" cy="1362075"/>
          </a:xfrm>
        </p:spPr>
        <p:txBody>
          <a:bodyPr/>
          <a:lstStyle/>
          <a:p>
            <a:r>
              <a:rPr lang="en-US" dirty="0"/>
              <a:t>2.2 Mining Social Graphs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5291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Graphs</a:t>
            </a:r>
          </a:p>
        </p:txBody>
      </p:sp>
      <p:sp>
        <p:nvSpPr>
          <p:cNvPr id="3" name="Content Placeholder 2"/>
          <p:cNvSpPr>
            <a:spLocks noGrp="1"/>
          </p:cNvSpPr>
          <p:nvPr>
            <p:ph idx="1"/>
          </p:nvPr>
        </p:nvSpPr>
        <p:spPr/>
        <p:txBody>
          <a:bodyPr/>
          <a:lstStyle/>
          <a:p>
            <a:r>
              <a:rPr lang="en-US" sz="2800" dirty="0"/>
              <a:t>Data Mining can be performed on different types of data</a:t>
            </a:r>
          </a:p>
          <a:p>
            <a:pPr marL="457200" indent="-457200">
              <a:buFont typeface="Arial" panose="020B0604020202020204" pitchFamily="34" charset="0"/>
              <a:buChar char="•"/>
            </a:pPr>
            <a:r>
              <a:rPr lang="en-US" sz="2800" dirty="0"/>
              <a:t>Structured data: tables, graphs</a:t>
            </a:r>
          </a:p>
          <a:p>
            <a:pPr marL="457200" indent="-457200">
              <a:buFont typeface="Arial" panose="020B0604020202020204" pitchFamily="34" charset="0"/>
              <a:buChar char="•"/>
            </a:pPr>
            <a:r>
              <a:rPr lang="en-US" sz="2800" dirty="0"/>
              <a:t>Unstructured data: text, images, sensor data</a:t>
            </a:r>
          </a:p>
          <a:p>
            <a:r>
              <a:rPr lang="en-US" sz="2800" dirty="0"/>
              <a:t>Graph data is increasingly important</a:t>
            </a:r>
          </a:p>
          <a:p>
            <a:pPr marL="457200" indent="-457200">
              <a:buFont typeface="Arial" panose="020B0604020202020204" pitchFamily="34" charset="0"/>
              <a:buChar char="•"/>
            </a:pPr>
            <a:r>
              <a:rPr lang="en-US" sz="2800" dirty="0"/>
              <a:t>Social networks and Web</a:t>
            </a:r>
          </a:p>
          <a:p>
            <a:pPr marL="457200" indent="-457200">
              <a:buFont typeface="Arial" panose="020B0604020202020204" pitchFamily="34" charset="0"/>
              <a:buChar char="•"/>
            </a:pPr>
            <a:r>
              <a:rPr lang="en-US" sz="2800" dirty="0"/>
              <a:t>Knowledge Graphs</a:t>
            </a:r>
          </a:p>
          <a:p>
            <a:pPr marL="457200" indent="-457200">
              <a:buFont typeface="Arial" panose="020B0604020202020204" pitchFamily="34" charset="0"/>
              <a:buChar char="•"/>
            </a:pPr>
            <a:r>
              <a:rPr lang="en-US" sz="2800" dirty="0"/>
              <a:t>Scientific data on networks</a:t>
            </a:r>
          </a:p>
          <a:p>
            <a:pPr marL="457200" indent="-457200">
              <a:buFont typeface="Arial" panose="020B0604020202020204" pitchFamily="34" charset="0"/>
              <a:buChar char="•"/>
            </a:pPr>
            <a:r>
              <a:rPr lang="en-US" sz="2800" dirty="0"/>
              <a:t>Graph structure can also be inferred from distance measures (e.g., for documents)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8658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and Clustering</a:t>
            </a:r>
          </a:p>
        </p:txBody>
      </p:sp>
      <p:sp>
        <p:nvSpPr>
          <p:cNvPr id="3" name="Content Placeholder 2"/>
          <p:cNvSpPr>
            <a:spLocks noGrp="1"/>
          </p:cNvSpPr>
          <p:nvPr>
            <p:ph idx="1"/>
          </p:nvPr>
        </p:nvSpPr>
        <p:spPr/>
        <p:txBody>
          <a:bodyPr/>
          <a:lstStyle/>
          <a:p>
            <a:r>
              <a:rPr lang="en-US" dirty="0"/>
              <a:t>Graphs often contain structure</a:t>
            </a:r>
          </a:p>
          <a:p>
            <a:pPr lvl="1"/>
            <a:r>
              <a:rPr lang="en-US" dirty="0"/>
              <a:t>Clusters (also called communities, modules)</a:t>
            </a: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2068972" y="2623448"/>
            <a:ext cx="4526632" cy="3730361"/>
          </a:xfrm>
          <a:prstGeom prst="rect">
            <a:avLst/>
          </a:prstGeom>
          <a:noFill/>
          <a:ln w="9525">
            <a:noFill/>
            <a:miter lim="800000"/>
            <a:headEnd/>
            <a:tailEnd/>
          </a:ln>
          <a:effectLst/>
        </p:spPr>
      </p:pic>
    </p:spTree>
    <p:extLst>
      <p:ext uri="{BB962C8B-B14F-4D97-AF65-F5344CB8AC3E}">
        <p14:creationId xmlns:p14="http://schemas.microsoft.com/office/powerpoint/2010/main" val="2471865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Analysis</a:t>
            </a:r>
          </a:p>
        </p:txBody>
      </p:sp>
      <p:sp>
        <p:nvSpPr>
          <p:cNvPr id="3" name="Content Placeholder 2"/>
          <p:cNvSpPr>
            <a:spLocks noGrp="1"/>
          </p:cNvSpPr>
          <p:nvPr>
            <p:ph idx="1"/>
          </p:nvPr>
        </p:nvSpPr>
        <p:spPr/>
        <p:txBody>
          <a:bodyPr/>
          <a:lstStyle/>
          <a:p>
            <a:r>
              <a:rPr lang="en-US" dirty="0"/>
              <a:t>Clusters (communities) in social networks (Twitter, Facebook) related to</a:t>
            </a:r>
          </a:p>
          <a:p>
            <a:pPr lvl="1"/>
            <a:r>
              <a:rPr lang="en-US" dirty="0"/>
              <a:t>Interests</a:t>
            </a:r>
          </a:p>
          <a:p>
            <a:pPr lvl="1"/>
            <a:r>
              <a:rPr lang="en-US" dirty="0"/>
              <a:t>Level of trust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652" y="2780928"/>
            <a:ext cx="5474295" cy="3097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56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Community Structures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7732" y="1465436"/>
            <a:ext cx="3627760" cy="3794477"/>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52" y="2636912"/>
            <a:ext cx="6124848" cy="3450400"/>
          </a:xfrm>
          <a:prstGeom prst="rect">
            <a:avLst/>
          </a:prstGeom>
        </p:spPr>
      </p:pic>
      <p:sp>
        <p:nvSpPr>
          <p:cNvPr id="5" name="TextBox 4"/>
          <p:cNvSpPr txBox="1"/>
          <p:nvPr/>
        </p:nvSpPr>
        <p:spPr>
          <a:xfrm>
            <a:off x="-1" y="5441779"/>
            <a:ext cx="2951898" cy="461665"/>
          </a:xfrm>
          <a:prstGeom prst="rect">
            <a:avLst/>
          </a:prstGeom>
          <a:noFill/>
        </p:spPr>
        <p:txBody>
          <a:bodyPr wrap="none" rtlCol="0">
            <a:spAutoFit/>
          </a:bodyPr>
          <a:lstStyle/>
          <a:p>
            <a:r>
              <a:rPr lang="en-US" sz="2400" dirty="0">
                <a:latin typeface="Calibri" charset="0"/>
                <a:ea typeface="Calibri" charset="0"/>
                <a:cs typeface="Calibri" charset="0"/>
              </a:rPr>
              <a:t>Job recommendations</a:t>
            </a:r>
          </a:p>
        </p:txBody>
      </p:sp>
      <p:sp>
        <p:nvSpPr>
          <p:cNvPr id="8" name="TextBox 7"/>
          <p:cNvSpPr txBox="1"/>
          <p:nvPr/>
        </p:nvSpPr>
        <p:spPr>
          <a:xfrm>
            <a:off x="4499992" y="1888469"/>
            <a:ext cx="4052520" cy="461665"/>
          </a:xfrm>
          <a:prstGeom prst="rect">
            <a:avLst/>
          </a:prstGeom>
          <a:noFill/>
        </p:spPr>
        <p:txBody>
          <a:bodyPr wrap="none" rtlCol="0">
            <a:spAutoFit/>
          </a:bodyPr>
          <a:lstStyle/>
          <a:p>
            <a:r>
              <a:rPr lang="en-US" sz="2400" dirty="0">
                <a:latin typeface="Calibri" charset="0"/>
                <a:ea typeface="Calibri" charset="0"/>
                <a:cs typeface="Calibri" charset="0"/>
              </a:rPr>
              <a:t>Detection </a:t>
            </a:r>
            <a:r>
              <a:rPr lang="en-US" sz="2400">
                <a:latin typeface="Calibri" charset="0"/>
                <a:ea typeface="Calibri" charset="0"/>
                <a:cs typeface="Calibri" charset="0"/>
              </a:rPr>
              <a:t>of Media Influencers</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261253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US" dirty="0"/>
              <a:t>Use of Community Structures: </a:t>
            </a:r>
            <a:r>
              <a:rPr lang="en-US"/>
              <a:t>Social Science</a:t>
            </a:r>
          </a:p>
        </p:txBody>
      </p:sp>
      <p:sp>
        <p:nvSpPr>
          <p:cNvPr id="3" name="Content Placeholder 2"/>
          <p:cNvSpPr>
            <a:spLocks noGrp="1"/>
          </p:cNvSpPr>
          <p:nvPr>
            <p:ph idx="1"/>
          </p:nvPr>
        </p:nvSpPr>
        <p:spPr/>
        <p:txBody>
          <a:bodyPr/>
          <a:lstStyle/>
          <a:p>
            <a:r>
              <a:rPr lang="en-US" dirty="0"/>
              <a:t>Call patterns in Belgium cell phone network</a:t>
            </a:r>
          </a:p>
          <a:p>
            <a:pPr lvl="1"/>
            <a:r>
              <a:rPr lang="en-US" dirty="0"/>
              <a:t>Two almost separate communities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871130" y="2372996"/>
            <a:ext cx="3302620" cy="4000270"/>
          </a:xfrm>
          <a:prstGeom prst="rect">
            <a:avLst/>
          </a:prstGeom>
        </p:spPr>
      </p:pic>
      <p:sp>
        <p:nvSpPr>
          <p:cNvPr id="6" name="Rectangle 5"/>
          <p:cNvSpPr/>
          <p:nvPr/>
        </p:nvSpPr>
        <p:spPr>
          <a:xfrm>
            <a:off x="189943" y="5982731"/>
            <a:ext cx="2755883" cy="292388"/>
          </a:xfrm>
          <a:prstGeom prst="rect">
            <a:avLst/>
          </a:prstGeom>
        </p:spPr>
        <p:txBody>
          <a:bodyPr wrap="none">
            <a:spAutoFit/>
          </a:bodyPr>
          <a:lstStyle/>
          <a:p>
            <a:r>
              <a:rPr lang="en-US" sz="900" b="1" dirty="0">
                <a:solidFill>
                  <a:schemeClr val="tx1"/>
                </a:solidFill>
                <a:latin typeface="Helvetica" pitchFamily="36" charset="0"/>
                <a:ea typeface="Helvetica" pitchFamily="36" charset="0"/>
                <a:cs typeface="Helvetica" pitchFamily="36" charset="0"/>
              </a:rPr>
              <a:t>V.D. </a:t>
            </a:r>
            <a:r>
              <a:rPr lang="en-US" sz="900" b="1" dirty="0" err="1">
                <a:solidFill>
                  <a:schemeClr val="tx1"/>
                </a:solidFill>
                <a:latin typeface="Helvetica" pitchFamily="36" charset="0"/>
                <a:ea typeface="Helvetica" pitchFamily="36" charset="0"/>
                <a:cs typeface="Helvetica" pitchFamily="36" charset="0"/>
              </a:rPr>
              <a:t>Blondel</a:t>
            </a:r>
            <a:r>
              <a:rPr lang="en-US" sz="900" b="1" dirty="0">
                <a:solidFill>
                  <a:schemeClr val="tx1"/>
                </a:solidFill>
                <a:latin typeface="Helvetica" pitchFamily="36" charset="0"/>
                <a:ea typeface="Helvetica" pitchFamily="36" charset="0"/>
                <a:cs typeface="Helvetica" pitchFamily="36" charset="0"/>
              </a:rPr>
              <a:t> et al, </a:t>
            </a:r>
            <a:r>
              <a:rPr lang="en-US" sz="900" b="1" i="1" dirty="0">
                <a:solidFill>
                  <a:schemeClr val="tx1"/>
                </a:solidFill>
                <a:latin typeface="Helvetica" pitchFamily="36" charset="0"/>
                <a:ea typeface="Helvetica" pitchFamily="36" charset="0"/>
                <a:cs typeface="Helvetica" pitchFamily="36" charset="0"/>
              </a:rPr>
              <a:t>J. Stat. Mech</a:t>
            </a:r>
            <a:r>
              <a:rPr lang="en-US" sz="900" b="1" dirty="0">
                <a:solidFill>
                  <a:schemeClr val="tx1"/>
                </a:solidFill>
                <a:latin typeface="Helvetica" pitchFamily="36" charset="0"/>
                <a:ea typeface="Helvetica" pitchFamily="36" charset="0"/>
                <a:cs typeface="Helvetica" pitchFamily="36" charset="0"/>
              </a:rPr>
              <a:t>. P10008 (2008).</a:t>
            </a:r>
          </a:p>
          <a:p>
            <a:endParaRPr lang="en-US" sz="400" b="1" dirty="0">
              <a:solidFill>
                <a:schemeClr val="tx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19807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2800" dirty="0">
                <a:ea typeface="MS PGothic" charset="-128"/>
              </a:rPr>
              <a:t>Which of the following graph analysis techniques do you believe would be most appropriate to identify communities on a social graph?</a:t>
            </a:r>
          </a:p>
        </p:txBody>
      </p:sp>
      <p:sp>
        <p:nvSpPr>
          <p:cNvPr id="13314" name="TPAnswers" title="Answer Text"/>
          <p:cNvSpPr>
            <a:spLocks noGrp="1"/>
          </p:cNvSpPr>
          <p:nvPr>
            <p:ph idx="1"/>
            <p:custDataLst>
              <p:tags r:id="rId2"/>
            </p:custDataLst>
          </p:nvPr>
        </p:nvSpPr>
        <p:spPr>
          <a:xfrm>
            <a:off x="179388" y="1916832"/>
            <a:ext cx="8305800" cy="4453806"/>
          </a:xfrm>
        </p:spPr>
        <p:txBody>
          <a:bodyPr>
            <a:normAutofit/>
          </a:bodyPr>
          <a:lstStyle/>
          <a:p>
            <a:pPr marL="514350" indent="-514350">
              <a:buFont typeface="Arial" charset="0"/>
              <a:buAutoNum type="alphaUcPeriod"/>
            </a:pPr>
            <a:r>
              <a:rPr lang="en-US" altLang="en-US" dirty="0">
                <a:ea typeface="MS PGothic" charset="-128"/>
              </a:rPr>
              <a:t>Cliques</a:t>
            </a:r>
          </a:p>
          <a:p>
            <a:pPr marL="514350" indent="-514350">
              <a:buFont typeface="Arial" charset="0"/>
              <a:buAutoNum type="alphaUcPeriod"/>
            </a:pPr>
            <a:r>
              <a:rPr lang="en-US" altLang="en-US" dirty="0">
                <a:ea typeface="MS PGothic" charset="-128"/>
              </a:rPr>
              <a:t>Random Walks</a:t>
            </a:r>
          </a:p>
          <a:p>
            <a:pPr marL="514350" indent="-514350">
              <a:buFont typeface="Arial" charset="0"/>
              <a:buAutoNum type="alphaUcPeriod"/>
            </a:pPr>
            <a:r>
              <a:rPr lang="en-US" altLang="en-US" dirty="0">
                <a:ea typeface="MS PGothic" charset="-128"/>
              </a:rPr>
              <a:t>Shortest Paths</a:t>
            </a:r>
          </a:p>
          <a:p>
            <a:pPr marL="514350" indent="-514350">
              <a:buFont typeface="Arial" charset="0"/>
              <a:buAutoNum type="alphaUcPeriod"/>
            </a:pPr>
            <a:r>
              <a:rPr lang="en-US" altLang="en-US" dirty="0">
                <a:ea typeface="MS PGothic" charset="-128"/>
              </a:rPr>
              <a:t>Association rules</a:t>
            </a:r>
          </a:p>
        </p:txBody>
      </p:sp>
      <p:sp>
        <p:nvSpPr>
          <p:cNvPr id="2" name="Footer Placeholder 1">
            <a:extLst>
              <a:ext uri="{FF2B5EF4-FFF2-40B4-BE49-F238E27FC236}">
                <a16:creationId xmlns:a16="http://schemas.microsoft.com/office/drawing/2014/main" id="{D5EDBEF9-A423-4B4D-972E-D72707975BA8}"/>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Find Densely Linked Clusters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13092"/>
            <a:ext cx="7808169" cy="4529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C7BC-ED8D-B649-BF1F-EE374F7F228D}"/>
              </a:ext>
            </a:extLst>
          </p:cNvPr>
          <p:cNvSpPr>
            <a:spLocks noGrp="1"/>
          </p:cNvSpPr>
          <p:nvPr>
            <p:ph type="title"/>
          </p:nvPr>
        </p:nvSpPr>
        <p:spPr/>
        <p:txBody>
          <a:bodyPr/>
          <a:lstStyle/>
          <a:p>
            <a:r>
              <a:rPr lang="en-US" dirty="0"/>
              <a:t>2. Data Mining - Overview</a:t>
            </a:r>
          </a:p>
        </p:txBody>
      </p:sp>
      <p:sp>
        <p:nvSpPr>
          <p:cNvPr id="3" name="Content Placeholder 2">
            <a:extLst>
              <a:ext uri="{FF2B5EF4-FFF2-40B4-BE49-F238E27FC236}">
                <a16:creationId xmlns:a16="http://schemas.microsoft.com/office/drawing/2014/main" id="{D5266F0F-BA67-2A4D-9BE9-E01103597380}"/>
              </a:ext>
            </a:extLst>
          </p:cNvPr>
          <p:cNvSpPr>
            <a:spLocks noGrp="1"/>
          </p:cNvSpPr>
          <p:nvPr>
            <p:ph sz="half" idx="1"/>
          </p:nvPr>
        </p:nvSpPr>
        <p:spPr>
          <a:xfrm>
            <a:off x="179388" y="1341438"/>
            <a:ext cx="4536628" cy="5029200"/>
          </a:xfrm>
        </p:spPr>
        <p:txBody>
          <a:bodyPr/>
          <a:lstStyle/>
          <a:p>
            <a:pPr indent="-285750"/>
            <a:r>
              <a:rPr lang="en-US" sz="1800" dirty="0"/>
              <a:t>2.1 Introduction to Data Mining</a:t>
            </a:r>
          </a:p>
          <a:p>
            <a:pPr indent="-285750"/>
            <a:r>
              <a:rPr lang="en-US" sz="1800" dirty="0"/>
              <a:t>2.2 Mining Social Graphs</a:t>
            </a:r>
          </a:p>
          <a:p>
            <a:pPr marL="457200" lvl="1" indent="0">
              <a:buNone/>
            </a:pPr>
            <a:r>
              <a:rPr lang="en-US" sz="1400" dirty="0"/>
              <a:t>2.2.1 Louvain Modularity Algorithm</a:t>
            </a:r>
          </a:p>
          <a:p>
            <a:pPr marL="457200" lvl="1" indent="0">
              <a:buNone/>
            </a:pPr>
            <a:r>
              <a:rPr lang="en-US" sz="1400" dirty="0"/>
              <a:t>2.2.2 Girvan-Newman Algorithm</a:t>
            </a:r>
          </a:p>
          <a:p>
            <a:pPr indent="-285750"/>
            <a:r>
              <a:rPr lang="en-US" sz="1800" dirty="0"/>
              <a:t>2.3 Document Classification</a:t>
            </a:r>
          </a:p>
          <a:p>
            <a:pPr marL="457200" lvl="1" indent="0">
              <a:buNone/>
            </a:pPr>
            <a:r>
              <a:rPr lang="en-US" sz="1400" dirty="0"/>
              <a:t>2.3.1 </a:t>
            </a:r>
            <a:r>
              <a:rPr lang="en-US" sz="1400" dirty="0" err="1"/>
              <a:t>kNN</a:t>
            </a:r>
            <a:endParaRPr lang="en-US" sz="1400" dirty="0"/>
          </a:p>
          <a:p>
            <a:pPr marL="457200" lvl="1" indent="0">
              <a:buNone/>
            </a:pPr>
            <a:r>
              <a:rPr lang="en-US" sz="1400" dirty="0"/>
              <a:t>2.3.2 Naïve Bayes Classifier</a:t>
            </a:r>
          </a:p>
          <a:p>
            <a:pPr marL="457200" lvl="1" indent="0">
              <a:buNone/>
            </a:pPr>
            <a:r>
              <a:rPr lang="en-US" sz="1400" dirty="0"/>
              <a:t>2.3.3 Classification Using Word Embeddings</a:t>
            </a:r>
          </a:p>
          <a:p>
            <a:pPr marL="457200" lvl="1" indent="0">
              <a:buNone/>
            </a:pPr>
            <a:r>
              <a:rPr lang="en-US" sz="1400" dirty="0"/>
              <a:t>2.3.4 Transformer Models</a:t>
            </a:r>
          </a:p>
          <a:p>
            <a:pPr indent="-285750"/>
            <a:r>
              <a:rPr lang="en-US" sz="1800" dirty="0"/>
              <a:t>2.4 Recommender Systems</a:t>
            </a:r>
          </a:p>
          <a:p>
            <a:pPr marL="457200" lvl="1" indent="0">
              <a:buNone/>
            </a:pPr>
            <a:r>
              <a:rPr lang="en-GB" sz="1400" dirty="0"/>
              <a:t>2.4.1 Collaborative Filtering</a:t>
            </a:r>
          </a:p>
          <a:p>
            <a:pPr marL="457200" lvl="1" indent="0">
              <a:buNone/>
            </a:pPr>
            <a:r>
              <a:rPr lang="en-GB" sz="1400" dirty="0"/>
              <a:t>2.4.2 Content-based Recommendation</a:t>
            </a:r>
          </a:p>
          <a:p>
            <a:pPr marL="457200" lvl="1" indent="0">
              <a:buNone/>
            </a:pPr>
            <a:r>
              <a:rPr lang="en-GB" sz="1400" dirty="0"/>
              <a:t>2.4.3 Matrix Factorization</a:t>
            </a:r>
          </a:p>
          <a:p>
            <a:pPr marL="457200" lvl="1" indent="0">
              <a:buNone/>
            </a:pPr>
            <a:r>
              <a:rPr lang="en-US" sz="1400" dirty="0"/>
              <a:t>2.4.4 SLIM, Sparse Linear Methods</a:t>
            </a:r>
          </a:p>
          <a:p>
            <a:pPr marL="457200" lvl="1" indent="0">
              <a:buNone/>
            </a:pPr>
            <a:r>
              <a:rPr lang="en-US" sz="1400" dirty="0"/>
              <a:t>2.4.5 Evaluation of Recommender Systems</a:t>
            </a:r>
          </a:p>
        </p:txBody>
      </p:sp>
      <p:sp>
        <p:nvSpPr>
          <p:cNvPr id="5" name="Content Placeholder 4">
            <a:extLst>
              <a:ext uri="{FF2B5EF4-FFF2-40B4-BE49-F238E27FC236}">
                <a16:creationId xmlns:a16="http://schemas.microsoft.com/office/drawing/2014/main" id="{91EE9CD6-59CD-4BBE-F60E-D2242A0372AE}"/>
              </a:ext>
            </a:extLst>
          </p:cNvPr>
          <p:cNvSpPr>
            <a:spLocks noGrp="1"/>
          </p:cNvSpPr>
          <p:nvPr>
            <p:ph sz="half" idx="2"/>
          </p:nvPr>
        </p:nvSpPr>
        <p:spPr/>
        <p:txBody>
          <a:bodyPr/>
          <a:lstStyle/>
          <a:p>
            <a:pPr indent="-285750"/>
            <a:r>
              <a:rPr lang="en-US" sz="1800" dirty="0"/>
              <a:t>2.5 Association Rule Mining</a:t>
            </a:r>
          </a:p>
          <a:p>
            <a:pPr marL="457200" lvl="1" indent="0">
              <a:buNone/>
            </a:pPr>
            <a:r>
              <a:rPr lang="en-GB" sz="1400" dirty="0"/>
              <a:t>2.5.1 Association Rules</a:t>
            </a:r>
          </a:p>
          <a:p>
            <a:pPr marL="457200" lvl="1" indent="0">
              <a:buNone/>
            </a:pPr>
            <a:r>
              <a:rPr lang="en-GB" sz="1400" dirty="0"/>
              <a:t>2.5.2 Scoring Function</a:t>
            </a:r>
          </a:p>
          <a:p>
            <a:pPr marL="457200" lvl="1" indent="0">
              <a:buNone/>
            </a:pPr>
            <a:r>
              <a:rPr lang="en-GB" sz="1400" dirty="0"/>
              <a:t>2.5.3 </a:t>
            </a:r>
            <a:r>
              <a:rPr lang="en-GB" sz="1400" dirty="0" err="1"/>
              <a:t>Apriori</a:t>
            </a:r>
            <a:r>
              <a:rPr lang="en-GB" sz="1400" dirty="0"/>
              <a:t> Algorithm</a:t>
            </a:r>
          </a:p>
          <a:p>
            <a:pPr marL="457200" lvl="1" indent="0">
              <a:buNone/>
            </a:pPr>
            <a:r>
              <a:rPr lang="en-US" sz="1400" dirty="0"/>
              <a:t>2.5.4 FP Growth</a:t>
            </a:r>
          </a:p>
          <a:p>
            <a:endParaRPr lang="en-CH" dirty="0"/>
          </a:p>
        </p:txBody>
      </p:sp>
      <p:sp>
        <p:nvSpPr>
          <p:cNvPr id="4" name="Footer Placeholder 3">
            <a:extLst>
              <a:ext uri="{FF2B5EF4-FFF2-40B4-BE49-F238E27FC236}">
                <a16:creationId xmlns:a16="http://schemas.microsoft.com/office/drawing/2014/main" id="{D9317969-6C19-434D-AD42-70B31B1C978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9058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Community Detection Algorithms</a:t>
            </a:r>
          </a:p>
        </p:txBody>
      </p:sp>
      <p:sp>
        <p:nvSpPr>
          <p:cNvPr id="3" name="Content Placeholder 2"/>
          <p:cNvSpPr>
            <a:spLocks noGrp="1"/>
          </p:cNvSpPr>
          <p:nvPr>
            <p:ph idx="1"/>
          </p:nvPr>
        </p:nvSpPr>
        <p:spPr/>
        <p:txBody>
          <a:bodyPr/>
          <a:lstStyle/>
          <a:p>
            <a:r>
              <a:rPr lang="en-US" sz="2800" dirty="0">
                <a:latin typeface="Helvetica"/>
                <a:cs typeface="Helvetica"/>
              </a:rPr>
              <a:t>Hierarchical clustering </a:t>
            </a:r>
          </a:p>
          <a:p>
            <a:pPr lvl="1"/>
            <a:r>
              <a:rPr lang="en-US" dirty="0"/>
              <a:t>iteratively identifies groups of nodes with high similarity</a:t>
            </a:r>
          </a:p>
          <a:p>
            <a:endParaRPr lang="en-US" sz="2800" dirty="0">
              <a:latin typeface="Helvetica"/>
              <a:cs typeface="Helvetica"/>
            </a:endParaRPr>
          </a:p>
          <a:p>
            <a:r>
              <a:rPr lang="en-US" sz="2800" dirty="0">
                <a:latin typeface="Helvetica"/>
                <a:cs typeface="Helvetica"/>
              </a:rPr>
              <a:t>Two strategies</a:t>
            </a:r>
          </a:p>
          <a:p>
            <a:pPr lvl="1"/>
            <a:r>
              <a:rPr lang="en-US" b="1" dirty="0"/>
              <a:t>Agglomerative algorithms </a:t>
            </a:r>
            <a:r>
              <a:rPr lang="en-US" u="sng" dirty="0"/>
              <a:t>merge</a:t>
            </a:r>
            <a:r>
              <a:rPr lang="en-US" dirty="0"/>
              <a:t> nodes and communities with high similarity</a:t>
            </a:r>
          </a:p>
          <a:p>
            <a:pPr lvl="1"/>
            <a:r>
              <a:rPr lang="en-US" b="1" dirty="0"/>
              <a:t>Divisive algorithms</a:t>
            </a:r>
            <a:r>
              <a:rPr lang="en-US" dirty="0"/>
              <a:t> </a:t>
            </a:r>
            <a:r>
              <a:rPr lang="en-US" u="sng" dirty="0"/>
              <a:t>split</a:t>
            </a:r>
            <a:r>
              <a:rPr lang="en-US" dirty="0"/>
              <a:t> communities by removing links that connect nodes with low similarity</a:t>
            </a:r>
          </a:p>
          <a:p>
            <a:endParaRPr lang="en-US" sz="2800" dirty="0">
              <a:latin typeface="Helvetica"/>
              <a:cs typeface="Helvetica"/>
            </a:endParaRPr>
          </a:p>
          <a:p>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43330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2.2.1 Louvain Modularity Algorithm</a:t>
            </a:r>
          </a:p>
        </p:txBody>
      </p:sp>
      <p:sp>
        <p:nvSpPr>
          <p:cNvPr id="3" name="Content Placeholder 2"/>
          <p:cNvSpPr>
            <a:spLocks noGrp="1"/>
          </p:cNvSpPr>
          <p:nvPr>
            <p:ph idx="1"/>
          </p:nvPr>
        </p:nvSpPr>
        <p:spPr/>
        <p:txBody>
          <a:bodyPr/>
          <a:lstStyle/>
          <a:p>
            <a:r>
              <a:rPr lang="en-US" sz="2800" b="1" dirty="0" err="1"/>
              <a:t>Agglomorative</a:t>
            </a:r>
            <a:r>
              <a:rPr lang="en-US" sz="2800" b="1" dirty="0"/>
              <a:t> Community Detection </a:t>
            </a:r>
          </a:p>
          <a:p>
            <a:pPr lvl="1"/>
            <a:r>
              <a:rPr lang="en-US" sz="2400" dirty="0"/>
              <a:t>Based on a measure for community quality (</a:t>
            </a:r>
            <a:r>
              <a:rPr lang="en-US" sz="2400" b="1" dirty="0"/>
              <a:t>Modularity</a:t>
            </a:r>
            <a:r>
              <a:rPr lang="en-US" sz="2400" dirty="0"/>
              <a:t>)</a:t>
            </a:r>
          </a:p>
          <a:p>
            <a:pPr lvl="1"/>
            <a:r>
              <a:rPr lang="en-US" sz="2400" dirty="0"/>
              <a:t>greedy optimization of modularity</a:t>
            </a:r>
          </a:p>
          <a:p>
            <a:endParaRPr lang="en-US" sz="2800" dirty="0"/>
          </a:p>
          <a:p>
            <a:r>
              <a:rPr lang="en-US" sz="2800" dirty="0"/>
              <a:t>Overall algorithm</a:t>
            </a:r>
          </a:p>
          <a:p>
            <a:pPr lvl="1"/>
            <a:r>
              <a:rPr lang="en-US" sz="2400" b="1" dirty="0"/>
              <a:t>first</a:t>
            </a:r>
            <a:r>
              <a:rPr lang="en-US" sz="2400" dirty="0"/>
              <a:t> small communities are found by optimizing modularity </a:t>
            </a:r>
            <a:r>
              <a:rPr lang="en-US" sz="2400" b="1" dirty="0"/>
              <a:t>locally</a:t>
            </a:r>
            <a:r>
              <a:rPr lang="en-US" sz="2400" dirty="0"/>
              <a:t> on all nodes</a:t>
            </a:r>
          </a:p>
          <a:p>
            <a:pPr lvl="1"/>
            <a:r>
              <a:rPr lang="en-US" sz="2400" dirty="0"/>
              <a:t>then each small community is </a:t>
            </a:r>
            <a:r>
              <a:rPr lang="en-US" sz="2400" b="1" dirty="0"/>
              <a:t>grouped</a:t>
            </a:r>
            <a:r>
              <a:rPr lang="en-US" sz="2400" dirty="0"/>
              <a:t> into one new community node</a:t>
            </a:r>
          </a:p>
          <a:p>
            <a:pPr lvl="1"/>
            <a:r>
              <a:rPr lang="en-US" sz="2400" b="1" dirty="0"/>
              <a:t>Repeat</a:t>
            </a:r>
            <a:r>
              <a:rPr lang="en-US" sz="2400" dirty="0"/>
              <a:t> till no more new communities are formed</a:t>
            </a:r>
          </a:p>
          <a:p>
            <a:endParaRPr lang="en-US" sz="2800" dirty="0"/>
          </a:p>
          <a:p>
            <a:pPr lvl="1"/>
            <a:endParaRPr lang="en-US" sz="24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247982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Community Quality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US" sz="2800" dirty="0"/>
                  <a:t>Communities are sets of nodes with many mutual connections, and much fewer connections to the outside</a:t>
                </a:r>
                <a:endParaRPr lang="en-US" sz="2800" b="1" dirty="0"/>
              </a:p>
              <a:p>
                <a:endParaRPr lang="en-US" sz="2800" b="1" dirty="0"/>
              </a:p>
              <a:p>
                <a:r>
                  <a:rPr lang="en-US" sz="2800" b="1" dirty="0"/>
                  <a:t>Modularity </a:t>
                </a:r>
                <a:r>
                  <a:rPr lang="en-US" sz="2800" dirty="0"/>
                  <a:t>measures this quality: the higher the better</a:t>
                </a:r>
              </a:p>
              <a:p>
                <a:endParaRPr lang="en-US" sz="2800" dirty="0"/>
              </a:p>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a:rPr lang="fr-CH" sz="2400" i="1">
                              <a:latin typeface="Cambria Math" panose="02040503050406030204" pitchFamily="18" charset="0"/>
                            </a:rPr>
                            <m:t>𝐶</m:t>
                          </m:r>
                          <m:r>
                            <a:rPr lang="fr-CH" sz="2400" b="0" i="0">
                              <a:latin typeface="Cambria Math" panose="02040503050406030204" pitchFamily="18" charset="0"/>
                            </a:rPr>
                            <m:t> </m:t>
                          </m:r>
                          <m:r>
                            <a:rPr lang="fr-CH" sz="2400" b="0" i="0" smtClean="0">
                              <a:latin typeface="Cambria Math" charset="0"/>
                              <a:ea typeface="Cambria Math" charset="0"/>
                              <a:cs typeface="Cambria Math" charset="0"/>
                            </a:rPr>
                            <m:t>∈</m:t>
                          </m:r>
                          <m:r>
                            <a:rPr lang="fr-CH" sz="2400" b="0" i="0" smtClean="0">
                              <a:latin typeface="Cambria Math" panose="02040503050406030204" pitchFamily="18" charset="0"/>
                              <a:ea typeface="Cambria Math" charset="0"/>
                              <a:cs typeface="Cambria Math" charset="0"/>
                            </a:rPr>
                            <m:t> </m:t>
                          </m:r>
                          <m:r>
                            <m:rPr>
                              <m:sty m:val="p"/>
                            </m:rPr>
                            <a:rPr lang="fr-CH" sz="2400" b="0" i="0" smtClean="0">
                              <a:latin typeface="Cambria Math" charset="0"/>
                              <a:ea typeface="Cambria Math" charset="0"/>
                              <a:cs typeface="Cambria Math" charset="0"/>
                            </a:rPr>
                            <m:t>Communities</m:t>
                          </m:r>
                        </m:sub>
                        <m:sup/>
                        <m:e>
                          <m:d>
                            <m:dPr>
                              <m:ctrlPr>
                                <a:rPr lang="en-US" sz="2400" i="1" smtClean="0">
                                  <a:latin typeface="Cambria Math" panose="02040503050406030204" pitchFamily="18" charset="0"/>
                                </a:rPr>
                              </m:ctrlPr>
                            </m:dPr>
                            <m:e>
                              <m:r>
                                <a:rPr lang="fr-CH" sz="2400" b="0" i="0" smtClean="0">
                                  <a:latin typeface="Cambria Math" charset="0"/>
                                </a:rPr>
                                <m:t>#</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panose="02040503050406030204" pitchFamily="18" charset="0"/>
                                </a:rPr>
                                <m:t> </m:t>
                              </m:r>
                              <m:r>
                                <a:rPr lang="fr-CH" sz="2400" i="1">
                                  <a:latin typeface="Cambria Math" panose="02040503050406030204" pitchFamily="18" charset="0"/>
                                </a:rPr>
                                <m:t>𝐶</m:t>
                              </m:r>
                              <m:r>
                                <a:rPr lang="fr-CH" sz="2400" b="0" i="0" smtClean="0">
                                  <a:latin typeface="Cambria Math" charset="0"/>
                                </a:rPr>
                                <m:t>−</m:t>
                              </m:r>
                              <m:r>
                                <m:rPr>
                                  <m:sty m:val="p"/>
                                </m:rPr>
                                <a:rPr lang="fr-CH" sz="2400" b="0" i="0" smtClean="0">
                                  <a:latin typeface="Cambria Math" charset="0"/>
                                </a:rPr>
                                <m:t>expected</m:t>
                              </m:r>
                              <m:r>
                                <a:rPr lang="fr-CH" sz="2400" b="0" i="0" smtClean="0">
                                  <a:latin typeface="Cambria Math" charset="0"/>
                                </a:rPr>
                                <m:t> #</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charset="0"/>
                                </a:rPr>
                                <m:t> </m:t>
                              </m:r>
                              <m:r>
                                <a:rPr lang="fr-CH" sz="2400" b="0" i="1" smtClean="0">
                                  <a:latin typeface="Cambria Math" panose="02040503050406030204" pitchFamily="18" charset="0"/>
                                </a:rPr>
                                <m:t>𝐶</m:t>
                              </m:r>
                            </m:e>
                          </m:d>
                        </m:e>
                      </m:nary>
                    </m:oMath>
                  </m:oMathPara>
                </a14:m>
                <a:endParaRPr lang="en-US" sz="2800" dirty="0"/>
              </a:p>
              <a:p>
                <a:endParaRPr lang="en-US" sz="2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2105" t="-1259" r="-1053" b="-2771"/>
                </a:stretch>
              </a:blipFill>
            </p:spPr>
            <p:txBody>
              <a:bodyPr/>
              <a:lstStyle/>
              <a:p>
                <a:r>
                  <a:rPr lang="en-US">
                    <a:noFill/>
                  </a:rPr>
                  <a:t> </a:t>
                </a:r>
              </a:p>
            </p:txBody>
          </p:sp>
        </mc:Fallback>
      </mc:AlternateContent>
      <p:sp>
        <p:nvSpPr>
          <p:cNvPr id="6" name="Footer Placeholder 3"/>
          <p:cNvSpPr>
            <a:spLocks noGrp="1"/>
          </p:cNvSpPr>
          <p:nvPr>
            <p:ph type="ftr" sz="quarter" idx="10"/>
          </p:nvPr>
        </p:nvSpPr>
        <p:spPr>
          <a:xfrm>
            <a:off x="152400" y="6477000"/>
            <a:ext cx="5867400" cy="228600"/>
          </a:xfrm>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76278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Number of Edges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9388" y="1412776"/>
                <a:ext cx="8305800" cy="4957862"/>
              </a:xfrm>
            </p:spPr>
            <p:txBody>
              <a:bodyPr/>
              <a:lstStyle/>
              <a:p>
                <a:r>
                  <a:rPr lang="en-US" sz="2800" dirty="0"/>
                  <a:t>Graph with unweighted edges</a:t>
                </a:r>
              </a:p>
              <a:p>
                <a:pPr lvl="1"/>
                <a14:m>
                  <m:oMath xmlns:m="http://schemas.openxmlformats.org/officeDocument/2006/math">
                    <m:r>
                      <a:rPr lang="en-US" sz="2400" i="1" dirty="0" smtClean="0">
                        <a:latin typeface="Cambria Math" panose="02040503050406030204" pitchFamily="18" charset="0"/>
                      </a:rPr>
                      <m:t>𝑚</m:t>
                    </m:r>
                  </m:oMath>
                </a14:m>
                <a:r>
                  <a:rPr lang="en-US" sz="2400" dirty="0"/>
                  <a:t> = total number of edges</a:t>
                </a:r>
              </a:p>
              <a:p>
                <a:pPr lvl="1"/>
                <a14:m>
                  <m:oMath xmlns:m="http://schemas.openxmlformats.org/officeDocument/2006/math">
                    <m:r>
                      <a:rPr lang="en-US" sz="2400" i="1" dirty="0" smtClean="0">
                        <a:latin typeface="Cambria Math" panose="02040503050406030204" pitchFamily="18" charset="0"/>
                      </a:rPr>
                      <m:t>𝑘</m:t>
                    </m:r>
                    <m:r>
                      <a:rPr lang="en-US" sz="2400" i="1" baseline="-25000" dirty="0" smtClean="0">
                        <a:latin typeface="Cambria Math" panose="02040503050406030204" pitchFamily="18" charset="0"/>
                      </a:rPr>
                      <m:t>𝑖</m:t>
                    </m:r>
                  </m:oMath>
                </a14:m>
                <a:r>
                  <a:rPr lang="en-US" sz="2400" baseline="-25000" dirty="0"/>
                  <a:t> </a:t>
                </a:r>
                <a:r>
                  <a:rPr lang="en-US" sz="2400" dirty="0"/>
                  <a:t>= number of outgoing edges of node </a:t>
                </a:r>
                <a14:m>
                  <m:oMath xmlns:m="http://schemas.openxmlformats.org/officeDocument/2006/math">
                    <m:r>
                      <a:rPr lang="en-US" sz="2400" i="1" dirty="0" smtClean="0">
                        <a:latin typeface="Cambria Math" panose="02040503050406030204" pitchFamily="18" charset="0"/>
                      </a:rPr>
                      <m:t>𝑖</m:t>
                    </m:r>
                  </m:oMath>
                </a14:m>
                <a:r>
                  <a:rPr lang="en-US" sz="2400" dirty="0"/>
                  <a:t> (degree)</a:t>
                </a:r>
              </a:p>
              <a:p>
                <a:r>
                  <a:rPr lang="en-US" sz="2800" dirty="0"/>
                  <a:t>Observation: there exist </a:t>
                </a:r>
                <a14:m>
                  <m:oMath xmlns:m="http://schemas.openxmlformats.org/officeDocument/2006/math">
                    <m:r>
                      <a:rPr lang="en-US" sz="2800" i="1" dirty="0" smtClean="0">
                        <a:latin typeface="Cambria Math" panose="02040503050406030204" pitchFamily="18" charset="0"/>
                      </a:rPr>
                      <m:t>2</m:t>
                    </m:r>
                    <m:r>
                      <a:rPr lang="en-US" sz="2800" i="1" dirty="0" smtClean="0">
                        <a:latin typeface="Cambria Math" panose="02040503050406030204" pitchFamily="18" charset="0"/>
                      </a:rPr>
                      <m:t>𝑚</m:t>
                    </m:r>
                  </m:oMath>
                </a14:m>
                <a:r>
                  <a:rPr lang="en-US" sz="2800" dirty="0"/>
                  <a:t> “edge ends”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388" y="1412776"/>
                <a:ext cx="8305800" cy="4957862"/>
              </a:xfrm>
              <a:blipFill>
                <a:blip r:embed="rId3"/>
                <a:stretch>
                  <a:fillRect l="-1372" t="-127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6"/>
          <p:cNvSpPr>
            <a:spLocks noChangeArrowheads="1"/>
          </p:cNvSpPr>
          <p:nvPr/>
        </p:nvSpPr>
        <p:spPr bwMode="auto">
          <a:xfrm>
            <a:off x="6855943" y="4177994"/>
            <a:ext cx="226219" cy="226219"/>
          </a:xfrm>
          <a:prstGeom prst="ellipse">
            <a:avLst/>
          </a:prstGeom>
          <a:solidFill>
            <a:schemeClr val="tx1"/>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6" name="Oval 9"/>
          <p:cNvSpPr>
            <a:spLocks noChangeArrowheads="1"/>
          </p:cNvSpPr>
          <p:nvPr/>
        </p:nvSpPr>
        <p:spPr bwMode="auto">
          <a:xfrm>
            <a:off x="1167985" y="4124155"/>
            <a:ext cx="226219" cy="226219"/>
          </a:xfrm>
          <a:prstGeom prst="ellipse">
            <a:avLst/>
          </a:prstGeom>
          <a:noFill/>
          <a:ln w="38100">
            <a:solidFill>
              <a:schemeClr val="tx1"/>
            </a:solidFill>
            <a:round/>
            <a:headEnd/>
            <a:tailEnd/>
          </a:ln>
        </p:spPr>
        <p:txBody>
          <a:bodyPr wrap="none" anchor="ctr"/>
          <a:lstStyle/>
          <a:p>
            <a:endParaRPr lang="en-US" sz="900" b="1" dirty="0">
              <a:latin typeface="Calibri" charset="0"/>
              <a:ea typeface="Calibri" charset="0"/>
              <a:cs typeface="Calibri" charset="0"/>
            </a:endParaRPr>
          </a:p>
        </p:txBody>
      </p:sp>
      <p:cxnSp>
        <p:nvCxnSpPr>
          <p:cNvPr id="7" name="AutoShape 12"/>
          <p:cNvCxnSpPr>
            <a:cxnSpLocks noChangeShapeType="1"/>
          </p:cNvCxnSpPr>
          <p:nvPr/>
        </p:nvCxnSpPr>
        <p:spPr bwMode="auto">
          <a:xfrm flipH="1">
            <a:off x="1452099" y="3317880"/>
            <a:ext cx="1715216" cy="917516"/>
          </a:xfrm>
          <a:prstGeom prst="straightConnector1">
            <a:avLst/>
          </a:prstGeom>
          <a:noFill/>
          <a:ln w="9525">
            <a:solidFill>
              <a:schemeClr val="tx1"/>
            </a:solidFill>
            <a:round/>
            <a:headEnd type="none" w="med" len="med"/>
            <a:tailEnd type="none" w="med" len="med"/>
          </a:ln>
        </p:spPr>
      </p:cxnSp>
      <p:cxnSp>
        <p:nvCxnSpPr>
          <p:cNvPr id="8" name="AutoShape 12"/>
          <p:cNvCxnSpPr>
            <a:cxnSpLocks noChangeShapeType="1"/>
          </p:cNvCxnSpPr>
          <p:nvPr/>
        </p:nvCxnSpPr>
        <p:spPr bwMode="auto">
          <a:xfrm flipH="1">
            <a:off x="1452110" y="4235396"/>
            <a:ext cx="1645643" cy="0"/>
          </a:xfrm>
          <a:prstGeom prst="straightConnector1">
            <a:avLst/>
          </a:prstGeom>
          <a:noFill/>
          <a:ln w="9525">
            <a:solidFill>
              <a:schemeClr val="tx1"/>
            </a:solidFill>
            <a:round/>
            <a:headEnd type="none" w="med" len="med"/>
            <a:tailEnd type="none" w="med" len="med"/>
          </a:ln>
        </p:spPr>
      </p:cxnSp>
      <p:cxnSp>
        <p:nvCxnSpPr>
          <p:cNvPr id="9" name="AutoShape 12"/>
          <p:cNvCxnSpPr>
            <a:cxnSpLocks noChangeShapeType="1"/>
          </p:cNvCxnSpPr>
          <p:nvPr/>
        </p:nvCxnSpPr>
        <p:spPr bwMode="auto">
          <a:xfrm flipH="1" flipV="1">
            <a:off x="1452099" y="4235396"/>
            <a:ext cx="1715216" cy="1062752"/>
          </a:xfrm>
          <a:prstGeom prst="straightConnector1">
            <a:avLst/>
          </a:prstGeom>
          <a:noFill/>
          <a:ln w="9525">
            <a:solidFill>
              <a:schemeClr val="tx1"/>
            </a:solidFill>
            <a:round/>
            <a:headEnd type="none" w="med" len="med"/>
            <a:tailEnd type="none" w="med" len="med"/>
          </a:ln>
        </p:spPr>
      </p:cxnSp>
      <mc:AlternateContent xmlns:mc="http://schemas.openxmlformats.org/markup-compatibility/2006">
        <mc:Choice xmlns:a14="http://schemas.microsoft.com/office/drawing/2010/main" Requires="a14">
          <p:sp>
            <p:nvSpPr>
              <p:cNvPr id="10" name="TextBox 9"/>
              <p:cNvSpPr txBox="1"/>
              <p:nvPr/>
            </p:nvSpPr>
            <p:spPr>
              <a:xfrm>
                <a:off x="185620" y="4050730"/>
                <a:ext cx="799514" cy="369332"/>
              </a:xfrm>
              <a:prstGeom prst="rect">
                <a:avLst/>
              </a:prstGeom>
              <a:noFill/>
            </p:spPr>
            <p:txBody>
              <a:bodyPr wrap="none" rtlCol="0">
                <a:spAutoFit/>
              </a:bodyPr>
              <a:lstStyle/>
              <a:p>
                <a:r>
                  <a:rPr lang="en-US" sz="1800" dirty="0">
                    <a:latin typeface="Calibri" charset="0"/>
                    <a:ea typeface="Calibri" charset="0"/>
                    <a:cs typeface="Calibri" charset="0"/>
                  </a:rPr>
                  <a:t>node </a:t>
                </a:r>
                <a14:m>
                  <m:oMath xmlns:m="http://schemas.openxmlformats.org/officeDocument/2006/math">
                    <m:r>
                      <a:rPr lang="en-US" sz="1800" i="1" dirty="0" smtClean="0">
                        <a:latin typeface="Cambria Math" panose="02040503050406030204" pitchFamily="18" charset="0"/>
                        <a:ea typeface="Calibri" charset="0"/>
                        <a:cs typeface="Calibri" charset="0"/>
                      </a:rPr>
                      <m:t>𝑖</m:t>
                    </m:r>
                  </m:oMath>
                </a14:m>
                <a:endParaRPr lang="en-US" sz="1800" dirty="0">
                  <a:latin typeface="Calibri" charset="0"/>
                  <a:ea typeface="Calibri" charset="0"/>
                  <a:cs typeface="Calibri"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185620" y="4050730"/>
                <a:ext cx="799514" cy="369332"/>
              </a:xfrm>
              <a:prstGeom prst="rect">
                <a:avLst/>
              </a:prstGeom>
              <a:blipFill>
                <a:blip r:embed="rId4"/>
                <a:stretch>
                  <a:fillRect l="-4688" t="-6667" b="-26667"/>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79388" y="5413262"/>
                <a:ext cx="4854466" cy="369332"/>
              </a:xfrm>
              <a:prstGeom prst="rect">
                <a:avLst/>
              </a:prstGeom>
              <a:noFill/>
            </p:spPr>
            <p:txBody>
              <a:bodyPr wrap="square" rtlCol="0">
                <a:spAutoFit/>
              </a:bodyPr>
              <a:lstStyle/>
              <a:p>
                <a:r>
                  <a:rPr lang="en-US" sz="1800" dirty="0">
                    <a:latin typeface="Calibri" charset="0"/>
                    <a:ea typeface="Calibri" charset="0"/>
                    <a:cs typeface="Calibri" charset="0"/>
                  </a:rPr>
                  <a:t>distributes </a:t>
                </a:r>
                <a14:m>
                  <m:oMath xmlns:m="http://schemas.openxmlformats.org/officeDocument/2006/math">
                    <m:r>
                      <a:rPr lang="en-US" sz="1800" i="1" dirty="0" smtClean="0">
                        <a:latin typeface="Cambria Math" panose="02040503050406030204" pitchFamily="18" charset="0"/>
                        <a:ea typeface="Calibri" charset="0"/>
                        <a:cs typeface="Calibri" charset="0"/>
                      </a:rPr>
                      <m:t>𝑘</m:t>
                    </m:r>
                    <m:r>
                      <a:rPr lang="en-US" sz="1800" i="1" baseline="-25000" dirty="0" err="1">
                        <a:latin typeface="Cambria Math" panose="02040503050406030204" pitchFamily="18" charset="0"/>
                        <a:ea typeface="Calibri" charset="0"/>
                        <a:cs typeface="Calibri" charset="0"/>
                      </a:rPr>
                      <m:t>𝑖</m:t>
                    </m:r>
                    <m:r>
                      <a:rPr lang="en-US" sz="1800" i="1" dirty="0">
                        <a:latin typeface="Cambria Math" panose="02040503050406030204" pitchFamily="18" charset="0"/>
                        <a:ea typeface="Calibri" charset="0"/>
                        <a:cs typeface="Calibri" charset="0"/>
                      </a:rPr>
                      <m:t> </m:t>
                    </m:r>
                  </m:oMath>
                </a14:m>
                <a:r>
                  <a:rPr lang="en-US" sz="1800" dirty="0">
                    <a:latin typeface="Calibri" charset="0"/>
                    <a:ea typeface="Calibri" charset="0"/>
                    <a:cs typeface="Calibri" charset="0"/>
                  </a:rPr>
                  <a:t>edge ends uniformly to other nodes</a:t>
                </a:r>
              </a:p>
            </p:txBody>
          </p:sp>
        </mc:Choice>
        <mc:Fallback>
          <p:sp>
            <p:nvSpPr>
              <p:cNvPr id="11" name="TextBox 10"/>
              <p:cNvSpPr txBox="1">
                <a:spLocks noRot="1" noChangeAspect="1" noMove="1" noResize="1" noEditPoints="1" noAdjustHandles="1" noChangeArrowheads="1" noChangeShapeType="1" noTextEdit="1"/>
              </p:cNvSpPr>
              <p:nvPr/>
            </p:nvSpPr>
            <p:spPr>
              <a:xfrm>
                <a:off x="179388" y="5413262"/>
                <a:ext cx="4854466" cy="369332"/>
              </a:xfrm>
              <a:prstGeom prst="rect">
                <a:avLst/>
              </a:prstGeom>
              <a:blipFill>
                <a:blip r:embed="rId5"/>
                <a:stretch>
                  <a:fillRect l="-260" t="-6667" r="-260" b="-26667"/>
                </a:stretch>
              </a:blipFill>
            </p:spPr>
            <p:txBody>
              <a:bodyPr/>
              <a:lstStyle/>
              <a:p>
                <a:r>
                  <a:rPr lang="en-CH">
                    <a:noFill/>
                  </a:rPr>
                  <a:t> </a:t>
                </a:r>
              </a:p>
            </p:txBody>
          </p:sp>
        </mc:Fallback>
      </mc:AlternateContent>
      <p:sp>
        <p:nvSpPr>
          <p:cNvPr id="12" name="TextBox 11"/>
          <p:cNvSpPr txBox="1"/>
          <p:nvPr/>
        </p:nvSpPr>
        <p:spPr>
          <a:xfrm>
            <a:off x="7563202" y="4127214"/>
            <a:ext cx="806632" cy="369332"/>
          </a:xfrm>
          <a:prstGeom prst="rect">
            <a:avLst/>
          </a:prstGeom>
          <a:noFill/>
        </p:spPr>
        <p:txBody>
          <a:bodyPr wrap="none" rtlCol="0">
            <a:spAutoFit/>
          </a:bodyPr>
          <a:lstStyle/>
          <a:p>
            <a:r>
              <a:rPr lang="en-US" sz="1800" dirty="0">
                <a:latin typeface="Calibri" charset="0"/>
                <a:ea typeface="Calibri" charset="0"/>
                <a:cs typeface="Calibri" charset="0"/>
              </a:rPr>
              <a:t>Node j</a:t>
            </a:r>
          </a:p>
        </p:txBody>
      </p:sp>
      <mc:AlternateContent xmlns:mc="http://schemas.openxmlformats.org/markup-compatibility/2006">
        <mc:Choice xmlns:a14="http://schemas.microsoft.com/office/drawing/2010/main" Requires="a14">
          <p:sp>
            <p:nvSpPr>
              <p:cNvPr id="13" name="TextBox 12"/>
              <p:cNvSpPr txBox="1"/>
              <p:nvPr/>
            </p:nvSpPr>
            <p:spPr>
              <a:xfrm>
                <a:off x="6165171" y="5352284"/>
                <a:ext cx="2978829" cy="491288"/>
              </a:xfrm>
              <a:prstGeom prst="rect">
                <a:avLst/>
              </a:prstGeom>
              <a:noFill/>
            </p:spPr>
            <p:txBody>
              <a:bodyPr wrap="none" rtlCol="0">
                <a:spAutoFit/>
              </a:bodyPr>
              <a:lstStyle/>
              <a:p>
                <a14:m>
                  <m:oMath xmlns:m="http://schemas.openxmlformats.org/officeDocument/2006/math">
                    <m:f>
                      <m:fPr>
                        <m:ctrlPr>
                          <a:rPr lang="en-US" sz="1800" i="1" dirty="0" smtClean="0">
                            <a:latin typeface="Cambria Math" panose="02040503050406030204" pitchFamily="18" charset="0"/>
                            <a:cs typeface="Calibri" charset="0"/>
                          </a:rPr>
                        </m:ctrlPr>
                      </m:fPr>
                      <m:num>
                        <m:r>
                          <a:rPr lang="en-US" sz="1800" i="1" dirty="0">
                            <a:latin typeface="Cambria Math" panose="02040503050406030204" pitchFamily="18" charset="0"/>
                            <a:ea typeface="Calibri" charset="0"/>
                            <a:cs typeface="Calibri" charset="0"/>
                          </a:rPr>
                          <m:t>𝑘</m:t>
                        </m:r>
                        <m:r>
                          <a:rPr lang="en-US" sz="1800" i="1" baseline="-25000" dirty="0" err="1">
                            <a:latin typeface="Cambria Math" panose="02040503050406030204" pitchFamily="18" charset="0"/>
                            <a:ea typeface="Calibri" charset="0"/>
                            <a:cs typeface="Calibri" charset="0"/>
                          </a:rPr>
                          <m:t>𝑗</m:t>
                        </m:r>
                      </m:num>
                      <m:den>
                        <m:r>
                          <a:rPr lang="en-US" sz="1800" i="1" dirty="0">
                            <a:latin typeface="Cambria Math" panose="02040503050406030204" pitchFamily="18" charset="0"/>
                            <a:ea typeface="Calibri" charset="0"/>
                            <a:cs typeface="Calibri" charset="0"/>
                          </a:rPr>
                          <m:t>2</m:t>
                        </m:r>
                        <m:r>
                          <a:rPr lang="en-US" sz="1800" i="1" dirty="0">
                            <a:latin typeface="Cambria Math" panose="02040503050406030204" pitchFamily="18" charset="0"/>
                            <a:ea typeface="Calibri" charset="0"/>
                            <a:cs typeface="Calibri" charset="0"/>
                          </a:rPr>
                          <m:t>𝑚</m:t>
                        </m:r>
                        <m:r>
                          <a:rPr lang="fr-CH" sz="1800" b="0" i="1" dirty="0" smtClean="0">
                            <a:latin typeface="Cambria Math" panose="02040503050406030204" pitchFamily="18" charset="0"/>
                            <a:ea typeface="Calibri" charset="0"/>
                            <a:cs typeface="Calibri" charset="0"/>
                          </a:rPr>
                          <m:t>−1</m:t>
                        </m:r>
                      </m:den>
                    </m:f>
                    <m:r>
                      <a:rPr lang="en-US" sz="1800" i="1" dirty="0">
                        <a:latin typeface="Cambria Math" panose="02040503050406030204" pitchFamily="18" charset="0"/>
                        <a:ea typeface="Calibri" charset="0"/>
                        <a:cs typeface="Calibri" charset="0"/>
                      </a:rPr>
                      <m:t> </m:t>
                    </m:r>
                  </m:oMath>
                </a14:m>
                <a:r>
                  <a:rPr lang="en-US" sz="1800" dirty="0">
                    <a:latin typeface="Calibri" charset="0"/>
                    <a:ea typeface="Calibri" charset="0"/>
                    <a:cs typeface="Calibri" charset="0"/>
                  </a:rPr>
                  <a:t>edges end up in node </a:t>
                </a:r>
                <a14:m>
                  <m:oMath xmlns:m="http://schemas.openxmlformats.org/officeDocument/2006/math">
                    <m:r>
                      <a:rPr lang="en-US" sz="1800" i="1" dirty="0">
                        <a:latin typeface="Cambria Math" panose="02040503050406030204" pitchFamily="18" charset="0"/>
                        <a:ea typeface="Calibri" charset="0"/>
                        <a:cs typeface="Calibri" charset="0"/>
                      </a:rPr>
                      <m:t>𝑗</m:t>
                    </m:r>
                  </m:oMath>
                </a14:m>
                <a:r>
                  <a:rPr lang="en-US" sz="1800" dirty="0">
                    <a:latin typeface="Calibri" charset="0"/>
                    <a:ea typeface="Calibri" charset="0"/>
                    <a:cs typeface="Calibri" charset="0"/>
                  </a:rPr>
                  <a:t>  </a:t>
                </a:r>
              </a:p>
            </p:txBody>
          </p:sp>
        </mc:Choice>
        <mc:Fallback>
          <p:sp>
            <p:nvSpPr>
              <p:cNvPr id="13" name="TextBox 12"/>
              <p:cNvSpPr txBox="1">
                <a:spLocks noRot="1" noChangeAspect="1" noMove="1" noResize="1" noEditPoints="1" noAdjustHandles="1" noChangeArrowheads="1" noChangeShapeType="1" noTextEdit="1"/>
              </p:cNvSpPr>
              <p:nvPr/>
            </p:nvSpPr>
            <p:spPr>
              <a:xfrm>
                <a:off x="6165171" y="5352284"/>
                <a:ext cx="2978829" cy="491288"/>
              </a:xfrm>
              <a:prstGeom prst="rect">
                <a:avLst/>
              </a:prstGeom>
              <a:blipFill>
                <a:blip r:embed="rId6"/>
                <a:stretch>
                  <a:fillRect b="-7500"/>
                </a:stretch>
              </a:blipFill>
            </p:spPr>
            <p:txBody>
              <a:bodyPr/>
              <a:lstStyle/>
              <a:p>
                <a:r>
                  <a:rPr lang="en-CH">
                    <a:noFill/>
                  </a:rPr>
                  <a:t> </a:t>
                </a:r>
              </a:p>
            </p:txBody>
          </p:sp>
        </mc:Fallback>
      </mc:AlternateContent>
      <p:sp>
        <p:nvSpPr>
          <p:cNvPr id="14" name="Oval 6"/>
          <p:cNvSpPr>
            <a:spLocks noChangeArrowheads="1"/>
          </p:cNvSpPr>
          <p:nvPr/>
        </p:nvSpPr>
        <p:spPr bwMode="auto">
          <a:xfrm>
            <a:off x="6865007" y="4605305"/>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5" name="Oval 6"/>
          <p:cNvSpPr>
            <a:spLocks noChangeArrowheads="1"/>
          </p:cNvSpPr>
          <p:nvPr/>
        </p:nvSpPr>
        <p:spPr bwMode="auto">
          <a:xfrm>
            <a:off x="6855943" y="3696510"/>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mc:AlternateContent xmlns:mc="http://schemas.openxmlformats.org/markup-compatibility/2006">
        <mc:Choice xmlns:a14="http://schemas.microsoft.com/office/drawing/2010/main" Requires="a14">
          <p:sp>
            <p:nvSpPr>
              <p:cNvPr id="16" name="TextBox 15"/>
              <p:cNvSpPr txBox="1"/>
              <p:nvPr/>
            </p:nvSpPr>
            <p:spPr>
              <a:xfrm>
                <a:off x="2794667" y="3707041"/>
                <a:ext cx="3758190" cy="369332"/>
              </a:xfrm>
              <a:prstGeom prst="rect">
                <a:avLst/>
              </a:prstGeom>
              <a:noFill/>
            </p:spPr>
            <p:txBody>
              <a:bodyPr wrap="square" rtlCol="0">
                <a:spAutoFit/>
              </a:bodyPr>
              <a:lstStyle/>
              <a:p>
                <a:r>
                  <a:rPr lang="en-US" sz="1800" dirty="0">
                    <a:latin typeface="Calibri" charset="0"/>
                    <a:ea typeface="Calibri" charset="0"/>
                    <a:cs typeface="Calibri" charset="0"/>
                  </a:rPr>
                  <a:t>Will a specific edge of </a:t>
                </a:r>
                <a14:m>
                  <m:oMath xmlns:m="http://schemas.openxmlformats.org/officeDocument/2006/math">
                    <m:r>
                      <a:rPr lang="en-US" sz="1800" i="1" dirty="0" smtClean="0">
                        <a:latin typeface="Cambria Math" panose="02040503050406030204" pitchFamily="18" charset="0"/>
                        <a:ea typeface="Calibri" charset="0"/>
                        <a:cs typeface="Calibri" charset="0"/>
                      </a:rPr>
                      <m:t>𝑖</m:t>
                    </m:r>
                  </m:oMath>
                </a14:m>
                <a:r>
                  <a:rPr lang="en-US" sz="1800" dirty="0">
                    <a:latin typeface="Calibri" charset="0"/>
                    <a:ea typeface="Calibri" charset="0"/>
                    <a:cs typeface="Calibri" charset="0"/>
                  </a:rPr>
                  <a:t> connect to </a:t>
                </a:r>
                <a14:m>
                  <m:oMath xmlns:m="http://schemas.openxmlformats.org/officeDocument/2006/math">
                    <m:r>
                      <a:rPr lang="en-US" sz="1800" i="1" dirty="0" smtClean="0">
                        <a:latin typeface="Cambria Math" panose="02040503050406030204" pitchFamily="18" charset="0"/>
                        <a:ea typeface="Calibri" charset="0"/>
                        <a:cs typeface="Calibri" charset="0"/>
                      </a:rPr>
                      <m:t>𝑗</m:t>
                    </m:r>
                  </m:oMath>
                </a14:m>
                <a:r>
                  <a:rPr lang="en-US" sz="1800" dirty="0">
                    <a:latin typeface="Calibri" charset="0"/>
                    <a:ea typeface="Calibri" charset="0"/>
                    <a:cs typeface="Calibri" charset="0"/>
                  </a:rPr>
                  <a:t>?</a:t>
                </a:r>
              </a:p>
            </p:txBody>
          </p:sp>
        </mc:Choice>
        <mc:Fallback>
          <p:sp>
            <p:nvSpPr>
              <p:cNvPr id="16" name="TextBox 15"/>
              <p:cNvSpPr txBox="1">
                <a:spLocks noRot="1" noChangeAspect="1" noMove="1" noResize="1" noEditPoints="1" noAdjustHandles="1" noChangeArrowheads="1" noChangeShapeType="1" noTextEdit="1"/>
              </p:cNvSpPr>
              <p:nvPr/>
            </p:nvSpPr>
            <p:spPr>
              <a:xfrm>
                <a:off x="2794667" y="3707041"/>
                <a:ext cx="3758190" cy="369332"/>
              </a:xfrm>
              <a:prstGeom prst="rect">
                <a:avLst/>
              </a:prstGeom>
              <a:blipFill>
                <a:blip r:embed="rId7"/>
                <a:stretch>
                  <a:fillRect t="-6452" b="-22581"/>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253797F-2EC1-9B2C-96E0-890D1B0BB7C3}"/>
                  </a:ext>
                </a:extLst>
              </p:cNvPr>
              <p:cNvSpPr txBox="1"/>
              <p:nvPr/>
            </p:nvSpPr>
            <p:spPr>
              <a:xfrm>
                <a:off x="503548" y="5913407"/>
                <a:ext cx="8136904" cy="510011"/>
              </a:xfrm>
              <a:prstGeom prst="rect">
                <a:avLst/>
              </a:prstGeom>
              <a:noFill/>
            </p:spPr>
            <p:txBody>
              <a:bodyPr wrap="square" rtlCol="0">
                <a:spAutoFit/>
              </a:bodyPr>
              <a:lstStyle/>
              <a:p>
                <a:r>
                  <a:rPr lang="en-US" sz="1800" dirty="0">
                    <a:latin typeface="Calibri" charset="0"/>
                    <a:ea typeface="Calibri" charset="0"/>
                    <a:cs typeface="Calibri" charset="0"/>
                  </a:rPr>
                  <a:t>Probability of an edge of </a:t>
                </a:r>
                <a14:m>
                  <m:oMath xmlns:m="http://schemas.openxmlformats.org/officeDocument/2006/math">
                    <m:r>
                      <a:rPr lang="en-US" sz="1800" i="1" dirty="0" smtClean="0">
                        <a:latin typeface="Cambria Math" panose="02040503050406030204" pitchFamily="18" charset="0"/>
                        <a:ea typeface="Calibri" charset="0"/>
                        <a:cs typeface="Calibri" charset="0"/>
                      </a:rPr>
                      <m:t>𝑘</m:t>
                    </m:r>
                    <m:r>
                      <a:rPr lang="en-US" sz="1800" i="1" baseline="-25000" dirty="0" err="1">
                        <a:latin typeface="Cambria Math" panose="02040503050406030204" pitchFamily="18" charset="0"/>
                        <a:ea typeface="Calibri" charset="0"/>
                        <a:cs typeface="Calibri" charset="0"/>
                      </a:rPr>
                      <m:t>𝑖</m:t>
                    </m:r>
                    <m:r>
                      <a:rPr lang="en-US" sz="1800" i="1" dirty="0">
                        <a:latin typeface="Cambria Math" panose="02040503050406030204" pitchFamily="18" charset="0"/>
                        <a:ea typeface="Calibri" charset="0"/>
                        <a:cs typeface="Calibri" charset="0"/>
                      </a:rPr>
                      <m:t> </m:t>
                    </m:r>
                  </m:oMath>
                </a14:m>
                <a:r>
                  <a:rPr lang="en-US" sz="1800" dirty="0">
                    <a:latin typeface="Calibri" charset="0"/>
                    <a:ea typeface="Calibri" charset="0"/>
                    <a:cs typeface="Calibri" charset="0"/>
                  </a:rPr>
                  <a:t>ending up in node </a:t>
                </a:r>
                <a14:m>
                  <m:oMath xmlns:m="http://schemas.openxmlformats.org/officeDocument/2006/math">
                    <m:r>
                      <a:rPr lang="en-US" sz="1800" i="1" dirty="0" smtClean="0">
                        <a:latin typeface="Cambria Math" panose="02040503050406030204" pitchFamily="18" charset="0"/>
                        <a:ea typeface="Calibri" charset="0"/>
                        <a:cs typeface="Calibri" charset="0"/>
                      </a:rPr>
                      <m:t>𝑗</m:t>
                    </m:r>
                  </m:oMath>
                </a14:m>
                <a:r>
                  <a:rPr lang="en-US" sz="1800" dirty="0">
                    <a:latin typeface="Calibri" charset="0"/>
                    <a:ea typeface="Calibri" charset="0"/>
                    <a:cs typeface="Calibri" charset="0"/>
                  </a:rPr>
                  <a:t>: </a:t>
                </a:r>
                <a14:m>
                  <m:oMath xmlns:m="http://schemas.openxmlformats.org/officeDocument/2006/math">
                    <m:r>
                      <a:rPr lang="en-US" sz="1800" i="1" dirty="0">
                        <a:latin typeface="Cambria Math" panose="02040503050406030204" pitchFamily="18" charset="0"/>
                        <a:ea typeface="Calibri" charset="0"/>
                        <a:cs typeface="Calibri" charset="0"/>
                      </a:rPr>
                      <m:t>𝑘</m:t>
                    </m:r>
                    <m:r>
                      <a:rPr lang="en-US" sz="1800" i="1" baseline="-25000" dirty="0" err="1">
                        <a:latin typeface="Cambria Math" panose="02040503050406030204" pitchFamily="18" charset="0"/>
                        <a:ea typeface="Calibri" charset="0"/>
                        <a:cs typeface="Calibri" charset="0"/>
                      </a:rPr>
                      <m:t>𝑖</m:t>
                    </m:r>
                    <m:f>
                      <m:fPr>
                        <m:ctrlPr>
                          <a:rPr lang="en-US" sz="1800" i="1" dirty="0">
                            <a:latin typeface="Cambria Math" panose="02040503050406030204" pitchFamily="18" charset="0"/>
                            <a:cs typeface="Calibri" charset="0"/>
                          </a:rPr>
                        </m:ctrlPr>
                      </m:fPr>
                      <m:num>
                        <m:r>
                          <a:rPr lang="en-US" sz="1800" i="1" dirty="0">
                            <a:latin typeface="Cambria Math" panose="02040503050406030204" pitchFamily="18" charset="0"/>
                            <a:ea typeface="Calibri" charset="0"/>
                            <a:cs typeface="Calibri" charset="0"/>
                          </a:rPr>
                          <m:t>𝑘</m:t>
                        </m:r>
                        <m:r>
                          <a:rPr lang="en-US" sz="1800" i="1" baseline="-25000" dirty="0" err="1">
                            <a:latin typeface="Cambria Math" panose="02040503050406030204" pitchFamily="18" charset="0"/>
                            <a:ea typeface="Calibri" charset="0"/>
                            <a:cs typeface="Calibri" charset="0"/>
                          </a:rPr>
                          <m:t>𝑗</m:t>
                        </m:r>
                      </m:num>
                      <m:den>
                        <m:r>
                          <a:rPr lang="en-US" sz="1800" i="1" dirty="0">
                            <a:latin typeface="Cambria Math" panose="02040503050406030204" pitchFamily="18" charset="0"/>
                            <a:ea typeface="Calibri" charset="0"/>
                            <a:cs typeface="Calibri" charset="0"/>
                          </a:rPr>
                          <m:t>2</m:t>
                        </m:r>
                        <m:r>
                          <a:rPr lang="en-US" sz="1800" i="1" dirty="0">
                            <a:latin typeface="Cambria Math" panose="02040503050406030204" pitchFamily="18" charset="0"/>
                            <a:ea typeface="Calibri" charset="0"/>
                            <a:cs typeface="Calibri" charset="0"/>
                          </a:rPr>
                          <m:t>𝑚</m:t>
                        </m:r>
                        <m:r>
                          <a:rPr lang="fr-CH" sz="1800" i="1" dirty="0">
                            <a:latin typeface="Cambria Math" panose="02040503050406030204" pitchFamily="18" charset="0"/>
                            <a:ea typeface="Calibri" charset="0"/>
                            <a:cs typeface="Calibri" charset="0"/>
                          </a:rPr>
                          <m:t>−1</m:t>
                        </m:r>
                      </m:den>
                    </m:f>
                    <m:r>
                      <a:rPr lang="fr-CH" sz="1800" i="1" dirty="0" smtClean="0">
                        <a:latin typeface="Cambria Math" panose="02040503050406030204" pitchFamily="18" charset="0"/>
                        <a:ea typeface="Cambria Math" panose="02040503050406030204" pitchFamily="18" charset="0"/>
                        <a:cs typeface="Calibri" charset="0"/>
                      </a:rPr>
                      <m:t>≈</m:t>
                    </m:r>
                    <m:f>
                      <m:fPr>
                        <m:ctrlPr>
                          <a:rPr lang="fr-CH" sz="1800" i="1">
                            <a:latin typeface="Cambria Math" panose="02040503050406030204" pitchFamily="18" charset="0"/>
                          </a:rPr>
                        </m:ctrlPr>
                      </m:fPr>
                      <m:num>
                        <m:sSub>
                          <m:sSubPr>
                            <m:ctrlPr>
                              <a:rPr lang="fr-CH" sz="1800" i="1">
                                <a:latin typeface="Cambria Math" panose="02040503050406030204" pitchFamily="18" charset="0"/>
                              </a:rPr>
                            </m:ctrlPr>
                          </m:sSubPr>
                          <m:e>
                            <m:r>
                              <a:rPr lang="fr-CH" sz="1800" i="1">
                                <a:latin typeface="Cambria Math" charset="0"/>
                              </a:rPr>
                              <m:t>𝑘</m:t>
                            </m:r>
                          </m:e>
                          <m:sub>
                            <m:r>
                              <a:rPr lang="fr-CH" sz="1800" i="1">
                                <a:latin typeface="Cambria Math" charset="0"/>
                              </a:rPr>
                              <m:t>𝑖</m:t>
                            </m:r>
                          </m:sub>
                        </m:sSub>
                        <m:sSub>
                          <m:sSubPr>
                            <m:ctrlPr>
                              <a:rPr lang="fr-CH" sz="1800" i="1">
                                <a:latin typeface="Cambria Math" panose="02040503050406030204" pitchFamily="18" charset="0"/>
                              </a:rPr>
                            </m:ctrlPr>
                          </m:sSubPr>
                          <m:e>
                            <m:r>
                              <a:rPr lang="fr-CH" sz="1800" i="1">
                                <a:latin typeface="Cambria Math" charset="0"/>
                              </a:rPr>
                              <m:t>𝑘</m:t>
                            </m:r>
                          </m:e>
                          <m:sub>
                            <m:r>
                              <a:rPr lang="fr-CH" sz="1800" i="1">
                                <a:latin typeface="Cambria Math" charset="0"/>
                              </a:rPr>
                              <m:t>𝑗</m:t>
                            </m:r>
                          </m:sub>
                        </m:sSub>
                      </m:num>
                      <m:den>
                        <m:r>
                          <a:rPr lang="fr-CH" sz="1800" i="1">
                            <a:latin typeface="Cambria Math" charset="0"/>
                          </a:rPr>
                          <m:t>2</m:t>
                        </m:r>
                        <m:r>
                          <a:rPr lang="fr-CH" sz="1800" i="1">
                            <a:latin typeface="Cambria Math" charset="0"/>
                          </a:rPr>
                          <m:t>𝑚</m:t>
                        </m:r>
                      </m:den>
                    </m:f>
                  </m:oMath>
                </a14:m>
                <a:endParaRPr lang="en-US" sz="1800" dirty="0">
                  <a:latin typeface="Calibri" charset="0"/>
                  <a:ea typeface="Calibri" charset="0"/>
                  <a:cs typeface="Calibri" charset="0"/>
                </a:endParaRPr>
              </a:p>
            </p:txBody>
          </p:sp>
        </mc:Choice>
        <mc:Fallback>
          <p:sp>
            <p:nvSpPr>
              <p:cNvPr id="17" name="TextBox 16">
                <a:extLst>
                  <a:ext uri="{FF2B5EF4-FFF2-40B4-BE49-F238E27FC236}">
                    <a16:creationId xmlns:a16="http://schemas.microsoft.com/office/drawing/2014/main" id="{C253797F-2EC1-9B2C-96E0-890D1B0BB7C3}"/>
                  </a:ext>
                </a:extLst>
              </p:cNvPr>
              <p:cNvSpPr txBox="1">
                <a:spLocks noRot="1" noChangeAspect="1" noMove="1" noResize="1" noEditPoints="1" noAdjustHandles="1" noChangeArrowheads="1" noChangeShapeType="1" noTextEdit="1"/>
              </p:cNvSpPr>
              <p:nvPr/>
            </p:nvSpPr>
            <p:spPr>
              <a:xfrm>
                <a:off x="503548" y="5913407"/>
                <a:ext cx="8136904" cy="510011"/>
              </a:xfrm>
              <a:prstGeom prst="rect">
                <a:avLst/>
              </a:prstGeom>
              <a:blipFill>
                <a:blip r:embed="rId8"/>
                <a:stretch>
                  <a:fillRect b="-7317"/>
                </a:stretch>
              </a:blipFill>
            </p:spPr>
            <p:txBody>
              <a:bodyPr/>
              <a:lstStyle/>
              <a:p>
                <a:r>
                  <a:rPr lang="en-CH">
                    <a:noFill/>
                  </a:rPr>
                  <a:t> </a:t>
                </a:r>
              </a:p>
            </p:txBody>
          </p:sp>
        </mc:Fallback>
      </mc:AlternateContent>
    </p:spTree>
    <p:extLst>
      <p:ext uri="{BB962C8B-B14F-4D97-AF65-F5344CB8AC3E}">
        <p14:creationId xmlns:p14="http://schemas.microsoft.com/office/powerpoint/2010/main" val="924902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Modularity measure </a:t>
                </a:r>
                <a14:m>
                  <m:oMath xmlns:m="http://schemas.openxmlformats.org/officeDocument/2006/math">
                    <m:r>
                      <a:rPr lang="fr-CH" sz="2800" i="1">
                        <a:latin typeface="Cambria Math" charset="0"/>
                      </a:rPr>
                      <m:t>𝑄</m:t>
                    </m:r>
                  </m:oMath>
                </a14:m>
                <a:endParaRPr lang="en-US" sz="2800" dirty="0"/>
              </a:p>
              <a:p>
                <a:pPr lvl="1"/>
                <a14:m>
                  <m:oMath xmlns:m="http://schemas.openxmlformats.org/officeDocument/2006/math">
                    <m:sSub>
                      <m:sSubPr>
                        <m:ctrlPr>
                          <a:rPr lang="fr-CH" sz="2400" i="1">
                            <a:latin typeface="Cambria Math" panose="02040503050406030204" pitchFamily="18" charset="0"/>
                          </a:rPr>
                        </m:ctrlPr>
                      </m:sSubPr>
                      <m:e>
                        <m:r>
                          <a:rPr lang="fr-CH" sz="2400" i="1">
                            <a:latin typeface="Cambria Math" charset="0"/>
                          </a:rPr>
                          <m:t>𝐴</m:t>
                        </m:r>
                      </m:e>
                      <m:sub>
                        <m:r>
                          <a:rPr lang="fr-CH" sz="2400" i="1">
                            <a:latin typeface="Cambria Math" charset="0"/>
                          </a:rPr>
                          <m:t>𝑖𝑗</m:t>
                        </m:r>
                      </m:sub>
                    </m:sSub>
                  </m:oMath>
                </a14:m>
                <a:r>
                  <a:rPr lang="en-US" sz="2400" dirty="0"/>
                  <a:t>  = effective number of edges between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i="1">
                        <a:latin typeface="Cambria Math" panose="02040503050406030204" pitchFamily="18" charset="0"/>
                      </a:rPr>
                      <m:t>𝑗</m:t>
                    </m:r>
                  </m:oMath>
                </a14:m>
                <a:endParaRPr lang="en-US" sz="2400" dirty="0"/>
              </a:p>
              <a:p>
                <a:pPr lvl="1"/>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𝑖</m:t>
                        </m:r>
                      </m:sub>
                    </m:sSub>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 </m:t>
                    </m:r>
                  </m:oMath>
                </a14:m>
                <a:r>
                  <a:rPr lang="en-US" sz="2400" dirty="0"/>
                  <a:t>= clusters of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b="0" i="1" smtClean="0">
                        <a:latin typeface="Cambria Math" panose="02040503050406030204" pitchFamily="18" charset="0"/>
                      </a:rPr>
                      <m:t>𝑗</m:t>
                    </m:r>
                  </m:oMath>
                </a14:m>
                <a:endParaRPr lang="en-US" sz="2400" dirty="0"/>
              </a:p>
              <a:p>
                <a:pPr lvl="1"/>
                <a:endParaRPr lang="en-US" sz="2400" dirty="0"/>
              </a:p>
              <a:p>
                <a:pPr/>
                <a14:m>
                  <m:oMathPara xmlns:m="http://schemas.openxmlformats.org/officeDocument/2006/math">
                    <m:oMathParaPr>
                      <m:jc m:val="centerGroup"/>
                    </m:oMathParaPr>
                    <m:oMath xmlns:m="http://schemas.openxmlformats.org/officeDocument/2006/math">
                      <m:r>
                        <a:rPr lang="fr-CH" sz="2000" b="0" i="1" smtClean="0">
                          <a:latin typeface="Cambria Math" charset="0"/>
                        </a:rPr>
                        <m:t>𝑄</m:t>
                      </m:r>
                      <m:r>
                        <a:rPr lang="fr-CH" sz="2000" b="0" i="1" smtClean="0">
                          <a:latin typeface="Cambria Math" charset="0"/>
                        </a:rPr>
                        <m:t>=</m:t>
                      </m:r>
                      <m:f>
                        <m:fPr>
                          <m:ctrlPr>
                            <a:rPr lang="fr-CH" sz="2000" b="0" i="1" smtClean="0">
                              <a:latin typeface="Cambria Math" panose="02040503050406030204" pitchFamily="18" charset="0"/>
                            </a:rPr>
                          </m:ctrlPr>
                        </m:fPr>
                        <m:num>
                          <m:r>
                            <a:rPr lang="fr-CH" sz="2000" b="0" i="1" smtClean="0">
                              <a:latin typeface="Cambria Math" charset="0"/>
                            </a:rPr>
                            <m:t>1</m:t>
                          </m:r>
                        </m:num>
                        <m:den>
                          <m:r>
                            <a:rPr lang="fr-CH" sz="2000" b="0" i="1" smtClean="0">
                              <a:latin typeface="Cambria Math" charset="0"/>
                            </a:rPr>
                            <m:t>2</m:t>
                          </m:r>
                          <m:r>
                            <a:rPr lang="fr-CH" sz="2000" b="0" i="1" smtClean="0">
                              <a:latin typeface="Cambria Math" charset="0"/>
                            </a:rPr>
                            <m:t>𝑚</m:t>
                          </m:r>
                        </m:den>
                      </m:f>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𝑖</m:t>
                          </m:r>
                          <m:r>
                            <a:rPr lang="fr-CH" sz="2000" b="0" i="1" smtClean="0">
                              <a:latin typeface="Cambria Math" charset="0"/>
                            </a:rPr>
                            <m:t>,</m:t>
                          </m:r>
                          <m:r>
                            <a:rPr lang="fr-CH" sz="2000" b="0" i="1" smtClean="0">
                              <a:latin typeface="Cambria Math" charset="0"/>
                            </a:rPr>
                            <m:t>𝑗</m:t>
                          </m:r>
                        </m:sub>
                        <m:sup/>
                        <m:e>
                          <m:d>
                            <m:dPr>
                              <m:ctrlPr>
                                <a:rPr lang="fr-CH" sz="2000" b="0" i="1" smtClean="0">
                                  <a:latin typeface="Cambria Math" panose="02040503050406030204" pitchFamily="18" charset="0"/>
                                </a:rPr>
                              </m:ctrlPr>
                            </m:dPr>
                            <m:e>
                              <m:sSub>
                                <m:sSubPr>
                                  <m:ctrlPr>
                                    <a:rPr lang="fr-CH" sz="2000" b="0" i="1" smtClean="0">
                                      <a:latin typeface="Cambria Math" panose="02040503050406030204" pitchFamily="18" charset="0"/>
                                    </a:rPr>
                                  </m:ctrlPr>
                                </m:sSubPr>
                                <m:e>
                                  <m:r>
                                    <a:rPr lang="fr-CH" sz="2000" b="0" i="1" smtClean="0">
                                      <a:latin typeface="Cambria Math" charset="0"/>
                                    </a:rPr>
                                    <m:t>𝐴</m:t>
                                  </m:r>
                                </m:e>
                                <m:sub>
                                  <m:r>
                                    <a:rPr lang="fr-CH" sz="2000" b="0" i="1" smtClean="0">
                                      <a:latin typeface="Cambria Math" charset="0"/>
                                    </a:rPr>
                                    <m:t>𝑖𝑗</m:t>
                                  </m:r>
                                </m:sub>
                              </m:sSub>
                              <m:r>
                                <a:rPr lang="fr-CH" sz="2000" b="0" i="1" smtClean="0">
                                  <a:latin typeface="Cambria Math" charset="0"/>
                                </a:rPr>
                                <m:t>−</m:t>
                              </m:r>
                              <m:f>
                                <m:fPr>
                                  <m:ctrlPr>
                                    <a:rPr lang="fr-CH" sz="2000" b="0" i="1" smtClean="0">
                                      <a:latin typeface="Cambria Math" panose="02040503050406030204" pitchFamily="18" charset="0"/>
                                    </a:rPr>
                                  </m:ctrlPr>
                                </m:fPr>
                                <m:num>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𝑖</m:t>
                                      </m:r>
                                    </m:sub>
                                  </m:sSub>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𝑗</m:t>
                                      </m:r>
                                    </m:sub>
                                  </m:sSub>
                                </m:num>
                                <m:den>
                                  <m:r>
                                    <a:rPr lang="fr-CH" sz="2000" b="0" i="1" smtClean="0">
                                      <a:latin typeface="Cambria Math" charset="0"/>
                                    </a:rPr>
                                    <m:t>2</m:t>
                                  </m:r>
                                  <m:r>
                                    <a:rPr lang="fr-CH" sz="2000" b="0" i="1" smtClean="0">
                                      <a:latin typeface="Cambria Math" charset="0"/>
                                    </a:rPr>
                                    <m:t>𝑚</m:t>
                                  </m:r>
                                </m:den>
                              </m:f>
                            </m:e>
                          </m:d>
                        </m:e>
                      </m:nary>
                      <m:r>
                        <a:rPr lang="fr-CH" sz="2000" b="0" i="1" smtClean="0">
                          <a:latin typeface="Cambria Math" charset="0"/>
                          <a:ea typeface="Cambria Math" charset="0"/>
                          <a:cs typeface="Cambria Math" charset="0"/>
                        </a:rPr>
                        <m:t>𝛿</m:t>
                      </m:r>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𝑖</m:t>
                          </m:r>
                        </m:sub>
                      </m:sSub>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𝑗</m:t>
                          </m:r>
                        </m:sub>
                      </m:sSub>
                      <m:r>
                        <a:rPr lang="fr-CH" sz="2000" b="0" i="1" smtClean="0">
                          <a:latin typeface="Cambria Math" charset="0"/>
                          <a:ea typeface="Cambria Math" charset="0"/>
                          <a:cs typeface="Cambria Math" charset="0"/>
                        </a:rPr>
                        <m:t>)</m:t>
                      </m:r>
                    </m:oMath>
                  </m:oMathPara>
                </a14:m>
                <a:endParaRPr lang="en-US" sz="2000" dirty="0"/>
              </a:p>
              <a:p>
                <a:r>
                  <a:rPr lang="en-US" sz="2800" dirty="0"/>
                  <a:t>Properties</a:t>
                </a:r>
              </a:p>
              <a:p>
                <a:pPr lvl="1"/>
                <a:r>
                  <a:rPr lang="en-US" sz="2400" dirty="0"/>
                  <a:t>Q in [-1,1]</a:t>
                </a:r>
              </a:p>
              <a:p>
                <a:pPr lvl="1"/>
                <a:r>
                  <a:rPr lang="en-US" sz="2400" dirty="0"/>
                  <a:t> 0.3-0.7 &lt; Q means significant community structure</a:t>
                </a:r>
              </a:p>
              <a:p>
                <a:pPr lvl="1"/>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7" name="TextBox 6"/>
          <p:cNvSpPr txBox="1"/>
          <p:nvPr/>
        </p:nvSpPr>
        <p:spPr>
          <a:xfrm>
            <a:off x="3995936" y="2924944"/>
            <a:ext cx="2405915" cy="338554"/>
          </a:xfrm>
          <a:prstGeom prst="rect">
            <a:avLst/>
          </a:prstGeom>
          <a:noFill/>
        </p:spPr>
        <p:txBody>
          <a:bodyPr wrap="none" rtlCol="0">
            <a:spAutoFit/>
          </a:bodyPr>
          <a:lstStyle/>
          <a:p>
            <a:r>
              <a:rPr lang="en-US" sz="1600">
                <a:latin typeface="Calibri" charset="0"/>
                <a:ea typeface="Calibri" charset="0"/>
                <a:cs typeface="Calibri" charset="0"/>
              </a:rPr>
              <a:t>Expected number of edges</a:t>
            </a:r>
          </a:p>
        </p:txBody>
      </p:sp>
      <p:sp>
        <p:nvSpPr>
          <p:cNvPr id="8" name="TextBox 7"/>
          <p:cNvSpPr txBox="1"/>
          <p:nvPr/>
        </p:nvSpPr>
        <p:spPr>
          <a:xfrm>
            <a:off x="3069688" y="3933056"/>
            <a:ext cx="2354492" cy="338554"/>
          </a:xfrm>
          <a:prstGeom prst="rect">
            <a:avLst/>
          </a:prstGeom>
          <a:noFill/>
        </p:spPr>
        <p:txBody>
          <a:bodyPr wrap="none" rtlCol="0">
            <a:spAutoFit/>
          </a:bodyPr>
          <a:lstStyle/>
          <a:p>
            <a:r>
              <a:rPr lang="en-US" sz="1600" dirty="0">
                <a:latin typeface="Calibri" charset="0"/>
                <a:ea typeface="Calibri" charset="0"/>
                <a:cs typeface="Calibri" charset="0"/>
              </a:rPr>
              <a:t>Effective number of edges</a:t>
            </a:r>
          </a:p>
        </p:txBody>
      </p:sp>
    </p:spTree>
    <p:extLst>
      <p:ext uri="{BB962C8B-B14F-4D97-AF65-F5344CB8AC3E}">
        <p14:creationId xmlns:p14="http://schemas.microsoft.com/office/powerpoint/2010/main" val="428457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 Optimizing Communities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9697" y="1340768"/>
                <a:ext cx="8305800" cy="5029200"/>
              </a:xfrm>
            </p:spPr>
            <p:txBody>
              <a:bodyPr/>
              <a:lstStyle/>
              <a:p>
                <a:r>
                  <a:rPr lang="en-US" dirty="0"/>
                  <a:t>What is the modularity gain by moving node </a:t>
                </a:r>
                <a14:m>
                  <m:oMath xmlns:m="http://schemas.openxmlformats.org/officeDocument/2006/math">
                    <m:r>
                      <a:rPr lang="fr-CH" i="1">
                        <a:latin typeface="Cambria Math" charset="0"/>
                        <a:ea typeface="Cambria Math" charset="0"/>
                        <a:cs typeface="Cambria Math" charset="0"/>
                      </a:rPr>
                      <m:t>𝑖</m:t>
                    </m:r>
                  </m:oMath>
                </a14:m>
                <a:r>
                  <a:rPr lang="en-US" dirty="0"/>
                  <a:t> to the communities of any of its neighbors? </a:t>
                </a:r>
              </a:p>
              <a:p>
                <a:pPr lvl="1"/>
                <a:r>
                  <a:rPr lang="en-US" dirty="0"/>
                  <a:t>Test all possibilities and choose the one that increases modularity the most, if it exists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9697" y="1340768"/>
                <a:ext cx="8305800" cy="5029200"/>
              </a:xfrm>
              <a:blipFill>
                <a:blip r:embed="rId3"/>
                <a:stretch>
                  <a:fillRect l="-1832" t="-1511" r="-167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a:xfrm>
            <a:off x="5430080" y="3803677"/>
            <a:ext cx="1179440" cy="132367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Oval 5"/>
          <p:cNvSpPr/>
          <p:nvPr/>
        </p:nvSpPr>
        <p:spPr>
          <a:xfrm>
            <a:off x="2306487" y="3697401"/>
            <a:ext cx="1910775" cy="15211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Oval 4"/>
          <p:cNvSpPr>
            <a:spLocks noChangeArrowheads="1"/>
          </p:cNvSpPr>
          <p:nvPr/>
        </p:nvSpPr>
        <p:spPr bwMode="auto">
          <a:xfrm>
            <a:off x="5018124" y="3956450"/>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3</a:t>
            </a:r>
          </a:p>
        </p:txBody>
      </p:sp>
      <p:sp>
        <p:nvSpPr>
          <p:cNvPr id="8" name="Oval 5"/>
          <p:cNvSpPr>
            <a:spLocks noChangeArrowheads="1"/>
          </p:cNvSpPr>
          <p:nvPr/>
        </p:nvSpPr>
        <p:spPr bwMode="auto">
          <a:xfrm>
            <a:off x="3591214" y="4542279"/>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1</a:t>
            </a:r>
          </a:p>
        </p:txBody>
      </p:sp>
      <p:sp>
        <p:nvSpPr>
          <p:cNvPr id="9" name="Oval 6"/>
          <p:cNvSpPr>
            <a:spLocks noChangeArrowheads="1"/>
          </p:cNvSpPr>
          <p:nvPr/>
        </p:nvSpPr>
        <p:spPr bwMode="auto">
          <a:xfrm>
            <a:off x="5557477" y="449699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4</a:t>
            </a:r>
          </a:p>
        </p:txBody>
      </p:sp>
      <p:sp>
        <p:nvSpPr>
          <p:cNvPr id="10" name="Oval 7"/>
          <p:cNvSpPr>
            <a:spLocks noChangeArrowheads="1"/>
          </p:cNvSpPr>
          <p:nvPr/>
        </p:nvSpPr>
        <p:spPr bwMode="auto">
          <a:xfrm>
            <a:off x="4262076" y="3956450"/>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2</a:t>
            </a:r>
          </a:p>
        </p:txBody>
      </p:sp>
      <p:sp>
        <p:nvSpPr>
          <p:cNvPr id="11" name="Oval 9"/>
          <p:cNvSpPr>
            <a:spLocks noChangeArrowheads="1"/>
          </p:cNvSpPr>
          <p:nvPr/>
        </p:nvSpPr>
        <p:spPr bwMode="auto">
          <a:xfrm>
            <a:off x="4639505" y="5199462"/>
            <a:ext cx="226219" cy="226219"/>
          </a:xfrm>
          <a:prstGeom prst="ellipse">
            <a:avLst/>
          </a:prstGeom>
          <a:noFill/>
          <a:ln w="38100">
            <a:solidFill>
              <a:schemeClr val="tx1"/>
            </a:solidFill>
            <a:round/>
            <a:headEnd/>
            <a:tailEnd/>
          </a:ln>
        </p:spPr>
        <p:txBody>
          <a:bodyPr wrap="none" anchor="ctr"/>
          <a:lstStyle/>
          <a:p>
            <a:r>
              <a:rPr lang="en-US" sz="1050" b="1" dirty="0" err="1"/>
              <a:t>i</a:t>
            </a:r>
            <a:endParaRPr lang="en-US" sz="1050" b="1" dirty="0"/>
          </a:p>
        </p:txBody>
      </p:sp>
      <p:cxnSp>
        <p:nvCxnSpPr>
          <p:cNvPr id="12" name="AutoShape 10"/>
          <p:cNvCxnSpPr>
            <a:cxnSpLocks noChangeShapeType="1"/>
            <a:stCxn id="8" idx="5"/>
          </p:cNvCxnSpPr>
          <p:nvPr/>
        </p:nvCxnSpPr>
        <p:spPr bwMode="auto">
          <a:xfrm>
            <a:off x="3784304" y="4735368"/>
            <a:ext cx="865917" cy="571250"/>
          </a:xfrm>
          <a:prstGeom prst="straightConnector1">
            <a:avLst/>
          </a:prstGeom>
          <a:noFill/>
          <a:ln w="9525">
            <a:solidFill>
              <a:schemeClr val="tx1"/>
            </a:solidFill>
            <a:round/>
            <a:headEnd type="none" w="med" len="med"/>
            <a:tailEnd type="none" w="med" len="med"/>
          </a:ln>
        </p:spPr>
      </p:cxnSp>
      <p:cxnSp>
        <p:nvCxnSpPr>
          <p:cNvPr id="13" name="AutoShape 11"/>
          <p:cNvCxnSpPr>
            <a:cxnSpLocks noChangeShapeType="1"/>
            <a:stCxn id="14" idx="4"/>
          </p:cNvCxnSpPr>
          <p:nvPr/>
        </p:nvCxnSpPr>
        <p:spPr bwMode="auto">
          <a:xfrm>
            <a:off x="4375186" y="4182668"/>
            <a:ext cx="297656" cy="1035844"/>
          </a:xfrm>
          <a:prstGeom prst="straightConnector1">
            <a:avLst/>
          </a:prstGeom>
          <a:noFill/>
          <a:ln w="9525">
            <a:solidFill>
              <a:schemeClr val="tx1"/>
            </a:solidFill>
            <a:round/>
            <a:headEnd type="none" w="med" len="med"/>
            <a:tailEnd type="none" w="med" len="med"/>
          </a:ln>
        </p:spPr>
      </p:cxnSp>
      <p:cxnSp>
        <p:nvCxnSpPr>
          <p:cNvPr id="14" name="AutoShape 12"/>
          <p:cNvCxnSpPr>
            <a:cxnSpLocks noChangeShapeType="1"/>
            <a:stCxn id="11" idx="4"/>
          </p:cNvCxnSpPr>
          <p:nvPr/>
        </p:nvCxnSpPr>
        <p:spPr bwMode="auto">
          <a:xfrm flipH="1">
            <a:off x="4832386" y="4182668"/>
            <a:ext cx="298847" cy="1035844"/>
          </a:xfrm>
          <a:prstGeom prst="straightConnector1">
            <a:avLst/>
          </a:prstGeom>
          <a:noFill/>
          <a:ln w="9525">
            <a:solidFill>
              <a:schemeClr val="tx1"/>
            </a:solidFill>
            <a:round/>
            <a:headEnd type="none" w="med" len="med"/>
            <a:tailEnd type="none" w="med" len="med"/>
          </a:ln>
        </p:spPr>
      </p:cxnSp>
      <p:cxnSp>
        <p:nvCxnSpPr>
          <p:cNvPr id="15" name="AutoShape 13"/>
          <p:cNvCxnSpPr>
            <a:cxnSpLocks noChangeShapeType="1"/>
            <a:stCxn id="13" idx="3"/>
          </p:cNvCxnSpPr>
          <p:nvPr/>
        </p:nvCxnSpPr>
        <p:spPr bwMode="auto">
          <a:xfrm flipH="1">
            <a:off x="4880009" y="4689875"/>
            <a:ext cx="710804" cy="622697"/>
          </a:xfrm>
          <a:prstGeom prst="straightConnector1">
            <a:avLst/>
          </a:prstGeom>
          <a:noFill/>
          <a:ln w="9525">
            <a:solidFill>
              <a:schemeClr val="tx1"/>
            </a:solidFill>
            <a:round/>
            <a:headEnd type="none" w="med" len="med"/>
            <a:tailEnd type="none" w="med" len="med"/>
          </a:ln>
        </p:spPr>
      </p:cxnSp>
      <p:sp>
        <p:nvSpPr>
          <p:cNvPr id="16" name="Oval 9"/>
          <p:cNvSpPr>
            <a:spLocks noChangeArrowheads="1"/>
          </p:cNvSpPr>
          <p:nvPr/>
        </p:nvSpPr>
        <p:spPr bwMode="auto">
          <a:xfrm>
            <a:off x="3213240" y="3798226"/>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7" name="Oval 9"/>
          <p:cNvSpPr>
            <a:spLocks noChangeArrowheads="1"/>
          </p:cNvSpPr>
          <p:nvPr/>
        </p:nvSpPr>
        <p:spPr bwMode="auto">
          <a:xfrm>
            <a:off x="2986584" y="4253692"/>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8" name="Oval 9"/>
          <p:cNvSpPr>
            <a:spLocks noChangeArrowheads="1"/>
          </p:cNvSpPr>
          <p:nvPr/>
        </p:nvSpPr>
        <p:spPr bwMode="auto">
          <a:xfrm>
            <a:off x="3212367" y="4884635"/>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19" name="AutoShape 10"/>
          <p:cNvCxnSpPr>
            <a:cxnSpLocks noChangeShapeType="1"/>
            <a:stCxn id="17" idx="5"/>
            <a:endCxn id="8" idx="1"/>
          </p:cNvCxnSpPr>
          <p:nvPr/>
        </p:nvCxnSpPr>
        <p:spPr bwMode="auto">
          <a:xfrm>
            <a:off x="3406329" y="3991315"/>
            <a:ext cx="218014" cy="584093"/>
          </a:xfrm>
          <a:prstGeom prst="straightConnector1">
            <a:avLst/>
          </a:prstGeom>
          <a:noFill/>
          <a:ln w="9525">
            <a:solidFill>
              <a:schemeClr val="tx1"/>
            </a:solidFill>
            <a:round/>
            <a:headEnd type="none" w="med" len="med"/>
            <a:tailEnd type="none" w="med" len="med"/>
          </a:ln>
        </p:spPr>
      </p:cxnSp>
      <p:cxnSp>
        <p:nvCxnSpPr>
          <p:cNvPr id="20" name="AutoShape 10"/>
          <p:cNvCxnSpPr>
            <a:cxnSpLocks noChangeShapeType="1"/>
            <a:stCxn id="17" idx="5"/>
            <a:endCxn id="18" idx="7"/>
          </p:cNvCxnSpPr>
          <p:nvPr/>
        </p:nvCxnSpPr>
        <p:spPr bwMode="auto">
          <a:xfrm flipH="1">
            <a:off x="3179674" y="3991316"/>
            <a:ext cx="226655" cy="295505"/>
          </a:xfrm>
          <a:prstGeom prst="straightConnector1">
            <a:avLst/>
          </a:prstGeom>
          <a:noFill/>
          <a:ln w="9525">
            <a:solidFill>
              <a:schemeClr val="tx1"/>
            </a:solidFill>
            <a:round/>
            <a:headEnd type="none" w="med" len="med"/>
            <a:tailEnd type="none" w="med" len="med"/>
          </a:ln>
        </p:spPr>
      </p:cxnSp>
      <p:cxnSp>
        <p:nvCxnSpPr>
          <p:cNvPr id="21" name="AutoShape 10"/>
          <p:cNvCxnSpPr>
            <a:cxnSpLocks noChangeShapeType="1"/>
            <a:stCxn id="8" idx="1"/>
            <a:endCxn id="18" idx="6"/>
          </p:cNvCxnSpPr>
          <p:nvPr/>
        </p:nvCxnSpPr>
        <p:spPr bwMode="auto">
          <a:xfrm flipH="1" flipV="1">
            <a:off x="3212803" y="4366801"/>
            <a:ext cx="411540" cy="208607"/>
          </a:xfrm>
          <a:prstGeom prst="straightConnector1">
            <a:avLst/>
          </a:prstGeom>
          <a:noFill/>
          <a:ln w="9525">
            <a:solidFill>
              <a:schemeClr val="tx1"/>
            </a:solidFill>
            <a:round/>
            <a:headEnd type="none" w="med" len="med"/>
            <a:tailEnd type="none" w="med" len="med"/>
          </a:ln>
        </p:spPr>
      </p:cxnSp>
      <p:cxnSp>
        <p:nvCxnSpPr>
          <p:cNvPr id="22" name="AutoShape 10"/>
          <p:cNvCxnSpPr>
            <a:cxnSpLocks noChangeShapeType="1"/>
            <a:stCxn id="19" idx="1"/>
            <a:endCxn id="18" idx="4"/>
          </p:cNvCxnSpPr>
          <p:nvPr/>
        </p:nvCxnSpPr>
        <p:spPr bwMode="auto">
          <a:xfrm flipH="1" flipV="1">
            <a:off x="3099694" y="4479911"/>
            <a:ext cx="145802" cy="437854"/>
          </a:xfrm>
          <a:prstGeom prst="straightConnector1">
            <a:avLst/>
          </a:prstGeom>
          <a:noFill/>
          <a:ln w="9525">
            <a:solidFill>
              <a:schemeClr val="tx1"/>
            </a:solidFill>
            <a:round/>
            <a:headEnd type="none" w="med" len="med"/>
            <a:tailEnd type="none" w="med" len="med"/>
          </a:ln>
        </p:spPr>
      </p:cxnSp>
      <p:cxnSp>
        <p:nvCxnSpPr>
          <p:cNvPr id="23" name="AutoShape 10"/>
          <p:cNvCxnSpPr>
            <a:cxnSpLocks noChangeShapeType="1"/>
            <a:stCxn id="11" idx="2"/>
            <a:endCxn id="19" idx="6"/>
          </p:cNvCxnSpPr>
          <p:nvPr/>
        </p:nvCxnSpPr>
        <p:spPr bwMode="auto">
          <a:xfrm flipH="1" flipV="1">
            <a:off x="3438585" y="4997745"/>
            <a:ext cx="1200920" cy="314827"/>
          </a:xfrm>
          <a:prstGeom prst="straightConnector1">
            <a:avLst/>
          </a:prstGeom>
          <a:noFill/>
          <a:ln w="9525">
            <a:solidFill>
              <a:schemeClr val="tx1"/>
            </a:solidFill>
            <a:round/>
            <a:headEnd type="none" w="med" len="med"/>
            <a:tailEnd type="none" w="med" len="med"/>
          </a:ln>
        </p:spPr>
      </p:cxnSp>
      <p:cxnSp>
        <p:nvCxnSpPr>
          <p:cNvPr id="24" name="AutoShape 10"/>
          <p:cNvCxnSpPr>
            <a:cxnSpLocks noChangeShapeType="1"/>
            <a:stCxn id="11" idx="2"/>
            <a:endCxn id="17" idx="5"/>
          </p:cNvCxnSpPr>
          <p:nvPr/>
        </p:nvCxnSpPr>
        <p:spPr bwMode="auto">
          <a:xfrm flipH="1" flipV="1">
            <a:off x="3406329" y="3991316"/>
            <a:ext cx="1233176" cy="1321256"/>
          </a:xfrm>
          <a:prstGeom prst="straightConnector1">
            <a:avLst/>
          </a:prstGeom>
          <a:noFill/>
          <a:ln w="9525">
            <a:solidFill>
              <a:schemeClr val="tx1"/>
            </a:solidFill>
            <a:round/>
            <a:headEnd type="none" w="med" len="med"/>
            <a:tailEnd type="none" w="med" len="med"/>
          </a:ln>
        </p:spPr>
      </p:cxnSp>
      <p:sp>
        <p:nvSpPr>
          <p:cNvPr id="25" name="Oval 9"/>
          <p:cNvSpPr>
            <a:spLocks noChangeArrowheads="1"/>
          </p:cNvSpPr>
          <p:nvPr/>
        </p:nvSpPr>
        <p:spPr bwMode="auto">
          <a:xfrm>
            <a:off x="5783696" y="4069559"/>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26" name="Oval 9"/>
          <p:cNvSpPr>
            <a:spLocks noChangeArrowheads="1"/>
          </p:cNvSpPr>
          <p:nvPr/>
        </p:nvSpPr>
        <p:spPr bwMode="auto">
          <a:xfrm>
            <a:off x="6209940" y="4530122"/>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27" name="AutoShape 13"/>
          <p:cNvCxnSpPr>
            <a:cxnSpLocks noChangeShapeType="1"/>
            <a:endCxn id="9" idx="7"/>
          </p:cNvCxnSpPr>
          <p:nvPr/>
        </p:nvCxnSpPr>
        <p:spPr bwMode="auto">
          <a:xfrm flipH="1">
            <a:off x="5750567" y="4295777"/>
            <a:ext cx="146239" cy="234345"/>
          </a:xfrm>
          <a:prstGeom prst="straightConnector1">
            <a:avLst/>
          </a:prstGeom>
          <a:noFill/>
          <a:ln w="9525">
            <a:solidFill>
              <a:schemeClr val="tx1"/>
            </a:solidFill>
            <a:round/>
            <a:headEnd type="none" w="med" len="med"/>
            <a:tailEnd type="none" w="med" len="med"/>
          </a:ln>
        </p:spPr>
      </p:cxnSp>
      <p:cxnSp>
        <p:nvCxnSpPr>
          <p:cNvPr id="28" name="AutoShape 13"/>
          <p:cNvCxnSpPr>
            <a:cxnSpLocks noChangeShapeType="1"/>
          </p:cNvCxnSpPr>
          <p:nvPr/>
        </p:nvCxnSpPr>
        <p:spPr bwMode="auto">
          <a:xfrm>
            <a:off x="5976785" y="4262648"/>
            <a:ext cx="266283" cy="300603"/>
          </a:xfrm>
          <a:prstGeom prst="straightConnector1">
            <a:avLst/>
          </a:prstGeom>
          <a:noFill/>
          <a:ln w="9525">
            <a:solidFill>
              <a:schemeClr val="tx1"/>
            </a:solidFill>
            <a:round/>
            <a:headEnd type="none" w="med" len="med"/>
            <a:tailEnd type="none" w="med" len="med"/>
          </a:ln>
        </p:spPr>
      </p:cxnSp>
      <p:cxnSp>
        <p:nvCxnSpPr>
          <p:cNvPr id="29" name="AutoShape 13"/>
          <p:cNvCxnSpPr>
            <a:cxnSpLocks noChangeShapeType="1"/>
            <a:stCxn id="9" idx="6"/>
          </p:cNvCxnSpPr>
          <p:nvPr/>
        </p:nvCxnSpPr>
        <p:spPr bwMode="auto">
          <a:xfrm>
            <a:off x="5783696" y="4610103"/>
            <a:ext cx="426244" cy="33129"/>
          </a:xfrm>
          <a:prstGeom prst="straightConnector1">
            <a:avLst/>
          </a:prstGeom>
          <a:noFill/>
          <a:ln w="9525">
            <a:solidFill>
              <a:schemeClr val="tx1"/>
            </a:solidFill>
            <a:round/>
            <a:headEnd type="none" w="med" len="med"/>
            <a:tailEnd type="none" w="med" len="med"/>
          </a:ln>
        </p:spPr>
      </p:cxnSp>
      <p:cxnSp>
        <p:nvCxnSpPr>
          <p:cNvPr id="30" name="Straight Arrow Connector 29"/>
          <p:cNvCxnSpPr/>
          <p:nvPr/>
        </p:nvCxnSpPr>
        <p:spPr>
          <a:xfrm flipH="1" flipV="1">
            <a:off x="3784304" y="5312573"/>
            <a:ext cx="703991" cy="18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639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1341438"/>
            <a:ext cx="8305800" cy="2303586"/>
          </a:xfrm>
        </p:spPr>
        <p:txBody>
          <a:bodyPr/>
          <a:lstStyle/>
          <a:p>
            <a:r>
              <a:rPr lang="en-US" dirty="0"/>
              <a:t>Initial modularity Q = 0</a:t>
            </a:r>
          </a:p>
          <a:p>
            <a:r>
              <a:rPr lang="en-US" dirty="0"/>
              <a:t>Start processing nodes in order</a:t>
            </a:r>
          </a:p>
          <a:p>
            <a:r>
              <a:rPr lang="en-US" dirty="0"/>
              <a:t>	</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2246328"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57243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15723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00448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57243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15723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59076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 1</a:t>
            </a:r>
          </a:p>
        </p:txBody>
      </p:sp>
      <p:sp>
        <p:nvSpPr>
          <p:cNvPr id="3" name="Content Placeholder 2"/>
          <p:cNvSpPr>
            <a:spLocks noGrp="1"/>
          </p:cNvSpPr>
          <p:nvPr>
            <p:ph idx="1"/>
          </p:nvPr>
        </p:nvSpPr>
        <p:spPr>
          <a:xfrm>
            <a:off x="179388" y="1341438"/>
            <a:ext cx="8305800" cy="2303586"/>
          </a:xfrm>
        </p:spPr>
        <p:txBody>
          <a:bodyPr/>
          <a:lstStyle/>
          <a:p>
            <a:r>
              <a:rPr lang="en-US" sz="2400" dirty="0"/>
              <a:t>Joining node 1 to node 2</a:t>
            </a:r>
          </a:p>
          <a:p>
            <a:pPr marL="342900" indent="-342900">
              <a:buFont typeface="Arial" charset="0"/>
              <a:buChar char="•"/>
            </a:pPr>
            <a:r>
              <a:rPr lang="en-US" sz="2400" dirty="0"/>
              <a:t>Q = 1/2*7 (1 – 2*2/2*7)   = 1/14 * 10 /14 	&gt; 0</a:t>
            </a:r>
          </a:p>
          <a:p>
            <a:r>
              <a:rPr lang="en-US" sz="2400" dirty="0"/>
              <a:t>Joining node 1 to node 3</a:t>
            </a:r>
          </a:p>
          <a:p>
            <a:pPr marL="342900" indent="-342900">
              <a:buFont typeface="Arial" charset="0"/>
              <a:buChar char="•"/>
            </a:pPr>
            <a:r>
              <a:rPr lang="en-US" sz="2400" dirty="0"/>
              <a:t>Q = 1/2*7 (1 – 2*3/2*7)   = 1/14 * 8/14 	&gt; 0</a:t>
            </a:r>
          </a:p>
          <a:p>
            <a:endParaRPr lang="en-US" sz="2400" dirty="0"/>
          </a:p>
          <a:p>
            <a:r>
              <a:rPr lang="en-US" sz="2400" dirty="0"/>
              <a:t>New modularity: 1/14 * 10 /14 </a:t>
            </a:r>
          </a:p>
          <a:p>
            <a:endParaRPr lang="en-US" sz="24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pSp>
        <p:nvGrpSpPr>
          <p:cNvPr id="38" name="Group 37">
            <a:extLst>
              <a:ext uri="{FF2B5EF4-FFF2-40B4-BE49-F238E27FC236}">
                <a16:creationId xmlns:a16="http://schemas.microsoft.com/office/drawing/2014/main" id="{B5BB8D47-2803-0D40-8288-DEC5D51C8E07}"/>
              </a:ext>
            </a:extLst>
          </p:cNvPr>
          <p:cNvGrpSpPr/>
          <p:nvPr/>
        </p:nvGrpSpPr>
        <p:grpSpPr>
          <a:xfrm>
            <a:off x="2246328" y="4574126"/>
            <a:ext cx="4318794" cy="1382507"/>
            <a:chOff x="2246328" y="4574126"/>
            <a:chExt cx="4318794" cy="1382507"/>
          </a:xfrm>
        </p:grpSpPr>
        <p:sp>
          <p:nvSpPr>
            <p:cNvPr id="5" name="Oval 4"/>
            <p:cNvSpPr/>
            <p:nvPr/>
          </p:nvSpPr>
          <p:spPr bwMode="auto">
            <a:xfrm>
              <a:off x="2246328" y="4574126"/>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panose="020F0502020204030204" pitchFamily="34" charset="0"/>
                  <a:ea typeface="Calibri" charset="0"/>
                  <a:cs typeface="Calibri" panose="020F0502020204030204" pitchFamily="34" charset="0"/>
                </a:rPr>
                <a:t>1</a:t>
              </a:r>
            </a:p>
          </p:txBody>
        </p:sp>
        <p:sp>
          <p:nvSpPr>
            <p:cNvPr id="6" name="Oval 5"/>
            <p:cNvSpPr/>
            <p:nvPr/>
          </p:nvSpPr>
          <p:spPr bwMode="auto">
            <a:xfrm>
              <a:off x="3542472"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anose="020F0502020204030204" pitchFamily="34" charset="0"/>
                  <a:ea typeface="Calibri" charset="0"/>
                  <a:cs typeface="Calibri" panose="020F0502020204030204" pitchFamily="34" charset="0"/>
                </a:rPr>
                <a:t>3</a:t>
              </a:r>
            </a:p>
          </p:txBody>
        </p:sp>
        <p:sp>
          <p:nvSpPr>
            <p:cNvPr id="7" name="Oval 6"/>
            <p:cNvSpPr/>
            <p:nvPr/>
          </p:nvSpPr>
          <p:spPr bwMode="auto">
            <a:xfrm>
              <a:off x="2246328" y="55245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anose="020F0502020204030204" pitchFamily="34" charset="0"/>
                  <a:ea typeface="Calibri" charset="0"/>
                  <a:cs typeface="Calibri" panose="020F0502020204030204" pitchFamily="34" charset="0"/>
                </a:rPr>
                <a:t>2</a:t>
              </a:r>
            </a:p>
          </p:txBody>
        </p:sp>
        <p:sp>
          <p:nvSpPr>
            <p:cNvPr id="8" name="Oval 7"/>
            <p:cNvSpPr/>
            <p:nvPr/>
          </p:nvSpPr>
          <p:spPr bwMode="auto">
            <a:xfrm>
              <a:off x="4849324"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anose="020F0502020204030204" pitchFamily="34" charset="0"/>
                  <a:ea typeface="Calibri" charset="0"/>
                  <a:cs typeface="Calibri" panose="020F0502020204030204" pitchFamily="34" charset="0"/>
                </a:rPr>
                <a:t>4</a:t>
              </a:r>
            </a:p>
          </p:txBody>
        </p:sp>
        <p:sp>
          <p:nvSpPr>
            <p:cNvPr id="9" name="Oval 8"/>
            <p:cNvSpPr/>
            <p:nvPr/>
          </p:nvSpPr>
          <p:spPr bwMode="auto">
            <a:xfrm>
              <a:off x="6133074" y="457412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anose="020F0502020204030204" pitchFamily="34" charset="0"/>
                  <a:ea typeface="Calibri" charset="0"/>
                  <a:cs typeface="Calibri" panose="020F0502020204030204" pitchFamily="34" charset="0"/>
                </a:rPr>
                <a:t>5</a:t>
              </a:r>
            </a:p>
          </p:txBody>
        </p:sp>
        <p:sp>
          <p:nvSpPr>
            <p:cNvPr id="10" name="Oval 9"/>
            <p:cNvSpPr/>
            <p:nvPr/>
          </p:nvSpPr>
          <p:spPr bwMode="auto">
            <a:xfrm>
              <a:off x="6133074" y="55245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anose="020F0502020204030204" pitchFamily="34" charset="0"/>
                  <a:ea typeface="Calibri" charset="0"/>
                  <a:cs typeface="Calibri" panose="020F0502020204030204" pitchFamily="34" charset="0"/>
                </a:rPr>
                <a:t>6</a:t>
              </a:r>
            </a:p>
          </p:txBody>
        </p:sp>
        <p:cxnSp>
          <p:nvCxnSpPr>
            <p:cNvPr id="12" name="Straight Connector 11"/>
            <p:cNvCxnSpPr>
              <a:stCxn id="5" idx="6"/>
              <a:endCxn id="6" idx="1"/>
            </p:cNvCxnSpPr>
            <p:nvPr/>
          </p:nvCxnSpPr>
          <p:spPr bwMode="auto">
            <a:xfrm>
              <a:off x="2678376" y="479015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374950"/>
              <a:ext cx="927368"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22219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79015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374950"/>
              <a:ext cx="914974"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 name="Oval 10">
            <a:extLst>
              <a:ext uri="{FF2B5EF4-FFF2-40B4-BE49-F238E27FC236}">
                <a16:creationId xmlns:a16="http://schemas.microsoft.com/office/drawing/2014/main" id="{D67A5A5F-EC6C-4B43-8ADE-2593CB24A2F0}"/>
              </a:ext>
            </a:extLst>
          </p:cNvPr>
          <p:cNvSpPr/>
          <p:nvPr/>
        </p:nvSpPr>
        <p:spPr bwMode="auto">
          <a:xfrm>
            <a:off x="3275856"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0" name="Oval 19">
            <a:extLst>
              <a:ext uri="{FF2B5EF4-FFF2-40B4-BE49-F238E27FC236}">
                <a16:creationId xmlns:a16="http://schemas.microsoft.com/office/drawing/2014/main" id="{243B4C7A-AB27-1941-BADC-00FE7F9857A3}"/>
              </a:ext>
            </a:extLst>
          </p:cNvPr>
          <p:cNvSpPr/>
          <p:nvPr/>
        </p:nvSpPr>
        <p:spPr bwMode="auto">
          <a:xfrm>
            <a:off x="1597939"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TextBox 13">
            <a:extLst>
              <a:ext uri="{FF2B5EF4-FFF2-40B4-BE49-F238E27FC236}">
                <a16:creationId xmlns:a16="http://schemas.microsoft.com/office/drawing/2014/main" id="{55175552-36E8-DF49-82DB-0EA13583D9FE}"/>
              </a:ext>
            </a:extLst>
          </p:cNvPr>
          <p:cNvSpPr txBox="1"/>
          <p:nvPr/>
        </p:nvSpPr>
        <p:spPr>
          <a:xfrm>
            <a:off x="4180127" y="5718106"/>
            <a:ext cx="463589" cy="276999"/>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m=7</a:t>
            </a:r>
          </a:p>
        </p:txBody>
      </p:sp>
      <p:sp>
        <p:nvSpPr>
          <p:cNvPr id="21" name="TextBox 20">
            <a:extLst>
              <a:ext uri="{FF2B5EF4-FFF2-40B4-BE49-F238E27FC236}">
                <a16:creationId xmlns:a16="http://schemas.microsoft.com/office/drawing/2014/main" id="{3FDB57DF-C447-044B-81E1-CBCD3041C0FE}"/>
              </a:ext>
            </a:extLst>
          </p:cNvPr>
          <p:cNvSpPr txBox="1"/>
          <p:nvPr/>
        </p:nvSpPr>
        <p:spPr>
          <a:xfrm>
            <a:off x="3511900" y="4690653"/>
            <a:ext cx="436338" cy="276999"/>
          </a:xfrm>
          <a:prstGeom prst="rect">
            <a:avLst/>
          </a:prstGeom>
          <a:noFill/>
        </p:spPr>
        <p:txBody>
          <a:bodyPr wrap="none" rtlCol="0">
            <a:spAutoFit/>
          </a:bodyPr>
          <a:lstStyle/>
          <a:p>
            <a:r>
              <a:rPr lang="en-US" sz="1100" dirty="0" err="1">
                <a:latin typeface="Calibri" panose="020F0502020204030204" pitchFamily="34" charset="0"/>
                <a:cs typeface="Calibri" panose="020F0502020204030204" pitchFamily="34" charset="0"/>
              </a:rPr>
              <a:t>ki</a:t>
            </a:r>
            <a:r>
              <a:rPr lang="en-US" dirty="0">
                <a:latin typeface="Calibri" panose="020F0502020204030204" pitchFamily="34" charset="0"/>
                <a:cs typeface="Calibri" panose="020F0502020204030204" pitchFamily="34" charset="0"/>
              </a:rPr>
              <a:t>=3</a:t>
            </a:r>
          </a:p>
        </p:txBody>
      </p:sp>
      <p:sp>
        <p:nvSpPr>
          <p:cNvPr id="23" name="TextBox 22">
            <a:extLst>
              <a:ext uri="{FF2B5EF4-FFF2-40B4-BE49-F238E27FC236}">
                <a16:creationId xmlns:a16="http://schemas.microsoft.com/office/drawing/2014/main" id="{AF430250-2C53-AA49-8651-8B09DE76BAD0}"/>
              </a:ext>
            </a:extLst>
          </p:cNvPr>
          <p:cNvSpPr txBox="1"/>
          <p:nvPr/>
        </p:nvSpPr>
        <p:spPr>
          <a:xfrm>
            <a:off x="2218869" y="4260027"/>
            <a:ext cx="436338" cy="276999"/>
          </a:xfrm>
          <a:prstGeom prst="rect">
            <a:avLst/>
          </a:prstGeom>
          <a:noFill/>
        </p:spPr>
        <p:txBody>
          <a:bodyPr wrap="none" rtlCol="0">
            <a:spAutoFit/>
          </a:bodyPr>
          <a:lstStyle/>
          <a:p>
            <a:r>
              <a:rPr lang="en-US" sz="1100" dirty="0" err="1">
                <a:latin typeface="Calibri" panose="020F0502020204030204" pitchFamily="34" charset="0"/>
                <a:cs typeface="Calibri" panose="020F0502020204030204" pitchFamily="34" charset="0"/>
              </a:rPr>
              <a:t>ki</a:t>
            </a:r>
            <a:r>
              <a:rPr lang="en-US" dirty="0">
                <a:latin typeface="Calibri" panose="020F0502020204030204" pitchFamily="34" charset="0"/>
                <a:cs typeface="Calibri" panose="020F0502020204030204" pitchFamily="34" charset="0"/>
              </a:rPr>
              <a:t>=2</a:t>
            </a:r>
          </a:p>
        </p:txBody>
      </p:sp>
      <p:sp>
        <p:nvSpPr>
          <p:cNvPr id="15" name="Rectangle 14">
            <a:extLst>
              <a:ext uri="{FF2B5EF4-FFF2-40B4-BE49-F238E27FC236}">
                <a16:creationId xmlns:a16="http://schemas.microsoft.com/office/drawing/2014/main" id="{D722F963-CFD0-4C47-9F8A-93BFD5DC9ADB}"/>
              </a:ext>
            </a:extLst>
          </p:cNvPr>
          <p:cNvSpPr/>
          <p:nvPr/>
        </p:nvSpPr>
        <p:spPr bwMode="auto">
          <a:xfrm>
            <a:off x="2701478" y="183678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6" name="Rectangle 25">
            <a:extLst>
              <a:ext uri="{FF2B5EF4-FFF2-40B4-BE49-F238E27FC236}">
                <a16:creationId xmlns:a16="http://schemas.microsoft.com/office/drawing/2014/main" id="{F1A9EA2A-5ED0-404F-BF2B-CE563DEDE341}"/>
              </a:ext>
            </a:extLst>
          </p:cNvPr>
          <p:cNvSpPr/>
          <p:nvPr/>
        </p:nvSpPr>
        <p:spPr bwMode="auto">
          <a:xfrm>
            <a:off x="2701478" y="274451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a:extLst>
              <a:ext uri="{FF2B5EF4-FFF2-40B4-BE49-F238E27FC236}">
                <a16:creationId xmlns:a16="http://schemas.microsoft.com/office/drawing/2014/main" id="{211D757E-F09F-E843-8D6C-17B711AA8687}"/>
              </a:ext>
            </a:extLst>
          </p:cNvPr>
          <p:cNvSpPr/>
          <p:nvPr/>
        </p:nvSpPr>
        <p:spPr bwMode="auto">
          <a:xfrm>
            <a:off x="2384932" y="184194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9" name="Rectangle 28">
            <a:extLst>
              <a:ext uri="{FF2B5EF4-FFF2-40B4-BE49-F238E27FC236}">
                <a16:creationId xmlns:a16="http://schemas.microsoft.com/office/drawing/2014/main" id="{6D1A853B-3D26-A44E-9899-CC24ABD5A2DB}"/>
              </a:ext>
            </a:extLst>
          </p:cNvPr>
          <p:cNvSpPr/>
          <p:nvPr/>
        </p:nvSpPr>
        <p:spPr bwMode="auto">
          <a:xfrm>
            <a:off x="2384932" y="273372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0" name="TextBox 29">
            <a:extLst>
              <a:ext uri="{FF2B5EF4-FFF2-40B4-BE49-F238E27FC236}">
                <a16:creationId xmlns:a16="http://schemas.microsoft.com/office/drawing/2014/main" id="{64D4BF75-A452-ED40-8E12-B5D092AA9475}"/>
              </a:ext>
            </a:extLst>
          </p:cNvPr>
          <p:cNvSpPr txBox="1"/>
          <p:nvPr/>
        </p:nvSpPr>
        <p:spPr>
          <a:xfrm>
            <a:off x="2265140" y="5974160"/>
            <a:ext cx="436338" cy="276999"/>
          </a:xfrm>
          <a:prstGeom prst="rect">
            <a:avLst/>
          </a:prstGeom>
          <a:noFill/>
        </p:spPr>
        <p:txBody>
          <a:bodyPr wrap="none" rtlCol="0">
            <a:spAutoFit/>
          </a:bodyPr>
          <a:lstStyle/>
          <a:p>
            <a:r>
              <a:rPr lang="en-US" sz="1100" dirty="0" err="1">
                <a:latin typeface="Calibri" panose="020F0502020204030204" pitchFamily="34" charset="0"/>
                <a:cs typeface="Calibri" panose="020F0502020204030204" pitchFamily="34" charset="0"/>
              </a:rPr>
              <a:t>ki</a:t>
            </a:r>
            <a:r>
              <a:rPr lang="en-US" dirty="0">
                <a:latin typeface="Calibri" panose="020F0502020204030204" pitchFamily="34" charset="0"/>
                <a:cs typeface="Calibri" panose="020F0502020204030204" pitchFamily="34" charset="0"/>
              </a:rPr>
              <a:t>=2</a:t>
            </a:r>
          </a:p>
        </p:txBody>
      </p:sp>
      <p:sp>
        <p:nvSpPr>
          <p:cNvPr id="34" name="Oval 33">
            <a:extLst>
              <a:ext uri="{FF2B5EF4-FFF2-40B4-BE49-F238E27FC236}">
                <a16:creationId xmlns:a16="http://schemas.microsoft.com/office/drawing/2014/main" id="{C0B14A57-A7D5-4B40-A540-965494720752}"/>
              </a:ext>
            </a:extLst>
          </p:cNvPr>
          <p:cNvSpPr/>
          <p:nvPr/>
        </p:nvSpPr>
        <p:spPr bwMode="auto">
          <a:xfrm>
            <a:off x="4379916" y="5689159"/>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FC6A43DC-4815-0246-A213-A4EFB5DFB072}"/>
              </a:ext>
            </a:extLst>
          </p:cNvPr>
          <p:cNvSpPr/>
          <p:nvPr/>
        </p:nvSpPr>
        <p:spPr bwMode="auto">
          <a:xfrm>
            <a:off x="2423077" y="423337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A6F74F4E-C76F-3E42-BDAF-749E0832BE66}"/>
              </a:ext>
            </a:extLst>
          </p:cNvPr>
          <p:cNvSpPr/>
          <p:nvPr/>
        </p:nvSpPr>
        <p:spPr bwMode="auto">
          <a:xfrm>
            <a:off x="3724626" y="465864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EE2C0953-290A-4543-86F9-ABFCF0E4F4B7}"/>
              </a:ext>
            </a:extLst>
          </p:cNvPr>
          <p:cNvSpPr/>
          <p:nvPr/>
        </p:nvSpPr>
        <p:spPr bwMode="auto">
          <a:xfrm>
            <a:off x="2469012" y="5956633"/>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2411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2 and 3</a:t>
            </a:r>
          </a:p>
        </p:txBody>
      </p:sp>
      <p:sp>
        <p:nvSpPr>
          <p:cNvPr id="3" name="Content Placeholder 2"/>
          <p:cNvSpPr>
            <a:spLocks noGrp="1"/>
          </p:cNvSpPr>
          <p:nvPr>
            <p:ph idx="1"/>
          </p:nvPr>
        </p:nvSpPr>
        <p:spPr>
          <a:xfrm>
            <a:off x="179388" y="1341438"/>
            <a:ext cx="8305800" cy="2303586"/>
          </a:xfrm>
        </p:spPr>
        <p:txBody>
          <a:bodyPr/>
          <a:lstStyle/>
          <a:p>
            <a:r>
              <a:rPr lang="en-US" sz="2400" dirty="0"/>
              <a:t>Joining node 2 to node 3 (leaving community of node 1)</a:t>
            </a:r>
          </a:p>
          <a:p>
            <a:pPr marL="342900" indent="-342900">
              <a:buFont typeface="Arial" charset="0"/>
              <a:buChar char="•"/>
            </a:pPr>
            <a:r>
              <a:rPr lang="en-US" sz="2400" dirty="0"/>
              <a:t>no improvement</a:t>
            </a:r>
          </a:p>
          <a:p>
            <a:r>
              <a:rPr lang="en-US" sz="2400" dirty="0"/>
              <a:t>Joining node 3 to community {1,2} (via node 1 or 2)</a:t>
            </a:r>
          </a:p>
          <a:p>
            <a:pPr marL="342900" indent="-342900">
              <a:buFont typeface="Arial" charset="0"/>
              <a:buChar char="•"/>
            </a:pPr>
            <a:r>
              <a:rPr lang="en-US" sz="2400" dirty="0"/>
              <a:t>Q = 1/14 (3 – 4/14 – 6/14 – 6/14) = 1/14 * 26 / 14</a:t>
            </a:r>
          </a:p>
          <a:p>
            <a:r>
              <a:rPr lang="en-US" sz="2400" dirty="0"/>
              <a:t>Joining node 3 to node 4 </a:t>
            </a:r>
          </a:p>
          <a:p>
            <a:pPr marL="342900" indent="-342900">
              <a:buFont typeface="Arial" charset="0"/>
              <a:buChar char="•"/>
            </a:pPr>
            <a:r>
              <a:rPr lang="en-US" sz="2400" dirty="0"/>
              <a:t>Q = 1/14 10/14 + 1/14 (1 – 9/14) = 1/14 * 15/14</a:t>
            </a:r>
            <a:br>
              <a:rPr lang="en-US" sz="2400" dirty="0"/>
            </a:br>
            <a:endParaRPr lang="en-US" sz="2400" dirty="0"/>
          </a:p>
          <a:p>
            <a:endParaRPr lang="en-US" sz="24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2246328" y="440157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83362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3446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83362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40157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3446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cxnSpLocks/>
            <a:stCxn id="5" idx="6"/>
            <a:endCxn id="6" idx="1"/>
          </p:cNvCxnSpPr>
          <p:nvPr/>
        </p:nvCxnSpPr>
        <p:spPr bwMode="auto">
          <a:xfrm>
            <a:off x="2678376" y="461760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cxnSpLocks/>
            <a:stCxn id="5" idx="4"/>
            <a:endCxn id="7" idx="0"/>
          </p:cNvCxnSpPr>
          <p:nvPr/>
        </p:nvCxnSpPr>
        <p:spPr bwMode="auto">
          <a:xfrm>
            <a:off x="2462352"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cxnSpLocks/>
            <a:stCxn id="7" idx="6"/>
            <a:endCxn id="6" idx="3"/>
          </p:cNvCxnSpPr>
          <p:nvPr/>
        </p:nvCxnSpPr>
        <p:spPr bwMode="auto">
          <a:xfrm flipV="1">
            <a:off x="2678376" y="520240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a:stCxn id="6" idx="6"/>
            <a:endCxn id="8" idx="2"/>
          </p:cNvCxnSpPr>
          <p:nvPr/>
        </p:nvCxnSpPr>
        <p:spPr bwMode="auto">
          <a:xfrm>
            <a:off x="3974520" y="504965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cxnSpLocks/>
            <a:stCxn id="8" idx="7"/>
            <a:endCxn id="9" idx="2"/>
          </p:cNvCxnSpPr>
          <p:nvPr/>
        </p:nvCxnSpPr>
        <p:spPr bwMode="auto">
          <a:xfrm flipV="1">
            <a:off x="5218100" y="461760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8" idx="5"/>
            <a:endCxn id="10" idx="2"/>
          </p:cNvCxnSpPr>
          <p:nvPr/>
        </p:nvCxnSpPr>
        <p:spPr bwMode="auto">
          <a:xfrm>
            <a:off x="5218100" y="520240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cxnSpLocks/>
            <a:stCxn id="10" idx="0"/>
            <a:endCxn id="9" idx="4"/>
          </p:cNvCxnSpPr>
          <p:nvPr/>
        </p:nvCxnSpPr>
        <p:spPr bwMode="auto">
          <a:xfrm flipV="1">
            <a:off x="6349098"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33230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4, 5 and 6</a:t>
            </a:r>
          </a:p>
        </p:txBody>
      </p:sp>
      <p:sp>
        <p:nvSpPr>
          <p:cNvPr id="3" name="Content Placeholder 2"/>
          <p:cNvSpPr>
            <a:spLocks noGrp="1"/>
          </p:cNvSpPr>
          <p:nvPr>
            <p:ph idx="1"/>
          </p:nvPr>
        </p:nvSpPr>
        <p:spPr>
          <a:xfrm>
            <a:off x="179388" y="1341438"/>
            <a:ext cx="8964612" cy="2303586"/>
          </a:xfrm>
        </p:spPr>
        <p:txBody>
          <a:bodyPr/>
          <a:lstStyle/>
          <a:p>
            <a:r>
              <a:rPr lang="en-US" sz="2400" dirty="0"/>
              <a:t>Joining node 4 to community {1,2,3} via 3</a:t>
            </a:r>
          </a:p>
          <a:p>
            <a:pPr marL="342900" indent="-342900">
              <a:buFont typeface="Arial" charset="0"/>
              <a:buChar char="•"/>
            </a:pPr>
            <a:r>
              <a:rPr lang="en-US" sz="2400" dirty="0"/>
              <a:t>Q = 1/14 (4 - 4/14 - 6/14 - 6/14 </a:t>
            </a:r>
            <a:r>
              <a:rPr lang="mr-IN" sz="2400" dirty="0"/>
              <a:t>–</a:t>
            </a:r>
            <a:r>
              <a:rPr lang="en-US" sz="2400" dirty="0"/>
              <a:t> 6/14 </a:t>
            </a:r>
            <a:r>
              <a:rPr lang="mr-IN" sz="2400" dirty="0"/>
              <a:t>–</a:t>
            </a:r>
            <a:r>
              <a:rPr lang="en-US" sz="2400" dirty="0"/>
              <a:t> 6/14 - 9/14) = 1/14 * 19/14</a:t>
            </a:r>
          </a:p>
          <a:p>
            <a:r>
              <a:rPr lang="en-US" sz="2400" dirty="0"/>
              <a:t>Joining node 4 to node 5</a:t>
            </a:r>
          </a:p>
          <a:p>
            <a:pPr marL="342900" indent="-342900">
              <a:buFont typeface="Arial" charset="0"/>
              <a:buChar char="•"/>
            </a:pPr>
            <a:r>
              <a:rPr lang="en-US" sz="2400" dirty="0"/>
              <a:t>Q = 1/14 * 26/14 + 1/14 * (1 – 6/14) = 1/14 * 34/14</a:t>
            </a:r>
          </a:p>
          <a:p>
            <a:r>
              <a:rPr lang="en-US" sz="2400" dirty="0"/>
              <a:t>Finally, also node 6 will join the second community</a:t>
            </a:r>
          </a:p>
          <a:p>
            <a:endParaRPr lang="en-US" sz="24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1981398" y="4157411"/>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277542" y="458945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81398" y="510051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584394" y="4589459"/>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5868144" y="4157411"/>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5868144" y="5132817"/>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413446" y="4373435"/>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197422" y="4589459"/>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413446" y="4958235"/>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709590" y="4805483"/>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4953170" y="4373435"/>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4953170" y="4958235"/>
            <a:ext cx="914974" cy="3906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084168" y="4589459"/>
            <a:ext cx="0" cy="5433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2545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introduction to Data Mining</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Merging Nodes</a:t>
            </a:r>
          </a:p>
        </p:txBody>
      </p:sp>
      <p:sp>
        <p:nvSpPr>
          <p:cNvPr id="3" name="Content Placeholder 2"/>
          <p:cNvSpPr>
            <a:spLocks noGrp="1"/>
          </p:cNvSpPr>
          <p:nvPr>
            <p:ph idx="1"/>
          </p:nvPr>
        </p:nvSpPr>
        <p:spPr>
          <a:xfrm>
            <a:off x="179388" y="1341438"/>
            <a:ext cx="8305800" cy="2303586"/>
          </a:xfrm>
        </p:spPr>
        <p:txBody>
          <a:bodyPr/>
          <a:lstStyle/>
          <a:p>
            <a:r>
              <a:rPr lang="en-US" sz="2400" dirty="0"/>
              <a:t>Now that all nodes have been processed, we merge nodes of the same community in a single new node and restart processing</a:t>
            </a:r>
          </a:p>
          <a:p>
            <a:r>
              <a:rPr lang="en-US" sz="2400" dirty="0"/>
              <a:t>Will the two remaining nodes merge? Answer: yes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2987824" y="4437112"/>
            <a:ext cx="792088" cy="754307"/>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123</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sp>
        <p:nvSpPr>
          <p:cNvPr id="6" name="Oval 5"/>
          <p:cNvSpPr/>
          <p:nvPr/>
        </p:nvSpPr>
        <p:spPr bwMode="auto">
          <a:xfrm>
            <a:off x="5436096" y="4437112"/>
            <a:ext cx="792088" cy="754307"/>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456</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cxnSp>
        <p:nvCxnSpPr>
          <p:cNvPr id="12" name="Straight Connector 11"/>
          <p:cNvCxnSpPr>
            <a:stCxn id="5" idx="6"/>
            <a:endCxn id="6" idx="2"/>
          </p:cNvCxnSpPr>
          <p:nvPr/>
        </p:nvCxnSpPr>
        <p:spPr bwMode="auto">
          <a:xfrm>
            <a:off x="3779912" y="4814266"/>
            <a:ext cx="16561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217570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a single community at the top level?</a:t>
            </a:r>
          </a:p>
        </p:txBody>
      </p:sp>
      <p:sp>
        <p:nvSpPr>
          <p:cNvPr id="13314" name="TPAnswers" title="Answer Text"/>
          <p:cNvSpPr>
            <a:spLocks noGrp="1"/>
          </p:cNvSpPr>
          <p:nvPr>
            <p:ph idx="1"/>
            <p:custDataLst>
              <p:tags r:id="rId2"/>
            </p:custDataLst>
          </p:nvPr>
        </p:nvSpPr>
        <p:spPr>
          <a:xfrm>
            <a:off x="179388" y="1600200"/>
            <a:ext cx="8305800" cy="4770438"/>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dense graphs</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never</a:t>
            </a:r>
          </a:p>
        </p:txBody>
      </p:sp>
      <p:sp>
        <p:nvSpPr>
          <p:cNvPr id="2" name="Footer Placeholder 1">
            <a:extLst>
              <a:ext uri="{FF2B5EF4-FFF2-40B4-BE49-F238E27FC236}">
                <a16:creationId xmlns:a16="http://schemas.microsoft.com/office/drawing/2014/main" id="{E0BD5AF5-88AB-F94A-A324-26E089DCC5A2}"/>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the same community structure?</a:t>
            </a:r>
          </a:p>
        </p:txBody>
      </p:sp>
      <p:sp>
        <p:nvSpPr>
          <p:cNvPr id="13314" name="TPAnswers" title="Answer Text"/>
          <p:cNvSpPr>
            <a:spLocks noGrp="1"/>
          </p:cNvSpPr>
          <p:nvPr>
            <p:ph idx="1"/>
            <p:custDataLst>
              <p:tags r:id="rId2"/>
            </p:custDataLst>
          </p:nvPr>
        </p:nvSpPr>
        <p:spPr>
          <a:xfrm>
            <a:off x="179388" y="1772816"/>
            <a:ext cx="8305800" cy="4597822"/>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Only for cliques</a:t>
            </a:r>
          </a:p>
          <a:p>
            <a:pPr marL="514350" indent="-514350">
              <a:buFont typeface="Arial" charset="0"/>
              <a:buAutoNum type="alphaUcPeriod"/>
            </a:pPr>
            <a:r>
              <a:rPr lang="en-US" altLang="en-US" dirty="0">
                <a:ea typeface="MS PGothic" charset="-128"/>
              </a:rPr>
              <a:t>false</a:t>
            </a:r>
          </a:p>
        </p:txBody>
      </p:sp>
      <p:sp>
        <p:nvSpPr>
          <p:cNvPr id="2" name="Footer Placeholder 1">
            <a:extLst>
              <a:ext uri="{FF2B5EF4-FFF2-40B4-BE49-F238E27FC236}">
                <a16:creationId xmlns:a16="http://schemas.microsoft.com/office/drawing/2014/main" id="{0553AEAF-70C3-D342-A05E-89E41C8AC4CF}"/>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Modularity to Evaluate Community Quality</a:t>
            </a:r>
          </a:p>
        </p:txBody>
      </p:sp>
      <p:sp>
        <p:nvSpPr>
          <p:cNvPr id="3" name="Content Placeholder 2"/>
          <p:cNvSpPr>
            <a:spLocks noGrp="1"/>
          </p:cNvSpPr>
          <p:nvPr>
            <p:ph idx="1"/>
          </p:nvPr>
        </p:nvSpPr>
        <p:spPr/>
        <p:txBody>
          <a:bodyPr/>
          <a:lstStyle/>
          <a:p>
            <a:r>
              <a:rPr lang="en-US" dirty="0"/>
              <a:t>Modularity can also be used to evaluate the best level to cutoff of a hierarchical clustering</a:t>
            </a:r>
          </a:p>
        </p:txBody>
      </p:sp>
      <p:pic>
        <p:nvPicPr>
          <p:cNvPr id="4" name="Picture 2"/>
          <p:cNvPicPr>
            <a:picLocks noChangeAspect="1" noChangeArrowheads="1"/>
          </p:cNvPicPr>
          <p:nvPr/>
        </p:nvPicPr>
        <p:blipFill>
          <a:blip r:embed="rId3" cstate="print"/>
          <a:srcRect/>
          <a:stretch>
            <a:fillRect/>
          </a:stretch>
        </p:blipFill>
        <p:spPr bwMode="auto">
          <a:xfrm rot="5400000">
            <a:off x="3051788" y="953861"/>
            <a:ext cx="2857500" cy="6683115"/>
          </a:xfrm>
          <a:prstGeom prst="rect">
            <a:avLst/>
          </a:prstGeom>
          <a:noFill/>
          <a:ln w="9525">
            <a:noFill/>
            <a:miter lim="800000"/>
            <a:headEnd/>
            <a:tailEnd/>
          </a:ln>
        </p:spPr>
      </p:pic>
      <p:sp>
        <p:nvSpPr>
          <p:cNvPr id="5" name="TextBox 4"/>
          <p:cNvSpPr txBox="1"/>
          <p:nvPr/>
        </p:nvSpPr>
        <p:spPr>
          <a:xfrm>
            <a:off x="6713161" y="2782957"/>
            <a:ext cx="333746" cy="323165"/>
          </a:xfrm>
          <a:prstGeom prst="rect">
            <a:avLst/>
          </a:prstGeom>
          <a:noFill/>
        </p:spPr>
        <p:txBody>
          <a:bodyPr wrap="none" rtlCol="0">
            <a:spAutoFit/>
          </a:bodyPr>
          <a:lstStyle/>
          <a:p>
            <a:r>
              <a:rPr lang="en-US" sz="1500" b="1" dirty="0">
                <a:latin typeface="Arial" pitchFamily="34" charset="0"/>
                <a:cs typeface="Arial" pitchFamily="34" charset="0"/>
              </a:rPr>
              <a:t>Q</a:t>
            </a:r>
          </a:p>
        </p:txBody>
      </p:sp>
      <p:sp>
        <p:nvSpPr>
          <p:cNvPr id="8" name="Footer Placeholder 3"/>
          <p:cNvSpPr>
            <a:spLocks noGrp="1"/>
          </p:cNvSpPr>
          <p:nvPr>
            <p:ph type="ftr" sz="quarter" idx="10"/>
          </p:nvPr>
        </p:nvSpPr>
        <p:spPr>
          <a:xfrm>
            <a:off x="152400" y="6477000"/>
            <a:ext cx="5867400" cy="228600"/>
          </a:xfrm>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68605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 Discussion</a:t>
            </a:r>
          </a:p>
        </p:txBody>
      </p:sp>
      <p:sp>
        <p:nvSpPr>
          <p:cNvPr id="3" name="Content Placeholder 2"/>
          <p:cNvSpPr>
            <a:spLocks noGrp="1"/>
          </p:cNvSpPr>
          <p:nvPr>
            <p:ph idx="1"/>
          </p:nvPr>
        </p:nvSpPr>
        <p:spPr>
          <a:xfrm>
            <a:off x="323528" y="1333500"/>
            <a:ext cx="8305800" cy="5029200"/>
          </a:xfrm>
        </p:spPr>
        <p:txBody>
          <a:bodyPr/>
          <a:lstStyle/>
          <a:p>
            <a:r>
              <a:rPr lang="en-US" sz="2800" dirty="0"/>
              <a:t>Widely used in social network analysis and beyond</a:t>
            </a:r>
          </a:p>
          <a:p>
            <a:pPr marL="457200" indent="-457200">
              <a:buFont typeface="Arial" charset="0"/>
              <a:buChar char="•"/>
            </a:pPr>
            <a:r>
              <a:rPr lang="en-US" sz="2800" dirty="0"/>
              <a:t>Method to extract communities from very large networks very fast</a:t>
            </a:r>
          </a:p>
          <a:p>
            <a:endParaRPr lang="en-US" sz="2800" dirty="0"/>
          </a:p>
          <a:p>
            <a:r>
              <a:rPr lang="en-US" sz="2800" dirty="0"/>
              <a:t>Complexity: O(n log n)</a:t>
            </a:r>
          </a:p>
          <a:p>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29950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2.2.2 Girvan-Newman Algorithm</a:t>
            </a:r>
          </a:p>
        </p:txBody>
      </p:sp>
      <p:sp>
        <p:nvSpPr>
          <p:cNvPr id="3" name="Content Placeholder 2"/>
          <p:cNvSpPr>
            <a:spLocks noGrp="1"/>
          </p:cNvSpPr>
          <p:nvPr>
            <p:ph idx="1"/>
          </p:nvPr>
        </p:nvSpPr>
        <p:spPr/>
        <p:txBody>
          <a:bodyPr/>
          <a:lstStyle/>
          <a:p>
            <a:r>
              <a:rPr lang="en-US" sz="2800" b="1" dirty="0"/>
              <a:t>Divisive Community Detection</a:t>
            </a:r>
          </a:p>
          <a:p>
            <a:pPr lvl="1">
              <a:buFont typeface="Arial" charset="0"/>
              <a:buChar char="–"/>
            </a:pPr>
            <a:r>
              <a:rPr lang="en-US" sz="2400" dirty="0"/>
              <a:t>Based on a </a:t>
            </a:r>
            <a:r>
              <a:rPr lang="en-US" sz="2400" b="1" dirty="0" err="1"/>
              <a:t>betweenness</a:t>
            </a:r>
            <a:r>
              <a:rPr lang="en-US" sz="2400" b="1" dirty="0"/>
              <a:t> measure </a:t>
            </a:r>
            <a:r>
              <a:rPr lang="en-US" sz="2400" dirty="0"/>
              <a:t>for edges, measuring how well they separate communities</a:t>
            </a:r>
          </a:p>
          <a:p>
            <a:pPr lvl="1">
              <a:buFont typeface="Arial" charset="0"/>
              <a:buChar char="–"/>
            </a:pPr>
            <a:r>
              <a:rPr lang="en-US" sz="2400" dirty="0"/>
              <a:t>Decomposition of network by splitting along edges with highest separation capacity</a:t>
            </a:r>
          </a:p>
          <a:p>
            <a:r>
              <a:rPr lang="en-US" sz="2800" dirty="0"/>
              <a:t>Overall algorithm</a:t>
            </a:r>
          </a:p>
          <a:p>
            <a:pPr lvl="1"/>
            <a:r>
              <a:rPr lang="en-US" sz="2400" dirty="0"/>
              <a:t>Repeat until no edges are left</a:t>
            </a:r>
          </a:p>
          <a:p>
            <a:pPr lvl="2"/>
            <a:r>
              <a:rPr lang="en-US" sz="2000" dirty="0"/>
              <a:t>Calculate </a:t>
            </a:r>
            <a:r>
              <a:rPr lang="en-US" sz="2000" dirty="0" err="1"/>
              <a:t>betweenness</a:t>
            </a:r>
            <a:r>
              <a:rPr lang="en-US" sz="2000" dirty="0"/>
              <a:t> of edges</a:t>
            </a:r>
          </a:p>
          <a:p>
            <a:pPr lvl="2"/>
            <a:r>
              <a:rPr lang="en-US" sz="2000" dirty="0"/>
              <a:t>Remove edges with highest </a:t>
            </a:r>
            <a:r>
              <a:rPr lang="en-US" sz="2000" dirty="0" err="1"/>
              <a:t>betweenness</a:t>
            </a:r>
            <a:endParaRPr lang="en-US" sz="2000" dirty="0"/>
          </a:p>
          <a:p>
            <a:pPr lvl="2"/>
            <a:r>
              <a:rPr lang="en-US" sz="2000" dirty="0"/>
              <a:t>Resulting connected components are communities</a:t>
            </a:r>
          </a:p>
          <a:p>
            <a:pPr lvl="1"/>
            <a:r>
              <a:rPr lang="en-US" sz="2400" dirty="0"/>
              <a:t>Results in hierarchical decomposition of network</a:t>
            </a:r>
          </a:p>
          <a:p>
            <a:endParaRPr lang="en-US" sz="2800" dirty="0"/>
          </a:p>
          <a:p>
            <a:endParaRPr lang="en-US" sz="2800" dirty="0"/>
          </a:p>
          <a:p>
            <a:pPr>
              <a:buFont typeface="Arial" charset="0"/>
              <a:buChar char="–"/>
            </a:pPr>
            <a:endParaRPr lang="en-US" sz="2800" dirty="0"/>
          </a:p>
          <a:p>
            <a:pPr lvl="1">
              <a:buFont typeface="Arial" charset="0"/>
              <a:buChar char="–"/>
            </a:pPr>
            <a:endParaRPr lang="en-US" sz="2400" dirty="0"/>
          </a:p>
          <a:p>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99965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 Centrality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Edge betweenness centrality: fraction of number of  shortest paths passing over the edge</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𝑏𝑒𝑡𝑤𝑒𝑒𝑛𝑛𝑒𝑠𝑠</m:t>
                      </m:r>
                      <m:d>
                        <m:dPr>
                          <m:ctrlPr>
                            <a:rPr lang="fr-CH" sz="2400" b="0" i="1" smtClean="0">
                              <a:latin typeface="Cambria Math" panose="02040503050406030204" pitchFamily="18" charset="0"/>
                            </a:rPr>
                          </m:ctrlPr>
                        </m:dPr>
                        <m:e>
                          <m:r>
                            <a:rPr lang="fr-CH" sz="2400" b="0" i="1" smtClean="0">
                              <a:latin typeface="Cambria Math" panose="02040503050406030204" pitchFamily="18" charset="0"/>
                            </a:rPr>
                            <m:t>𝑣</m:t>
                          </m:r>
                        </m:e>
                      </m:d>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𝑥</m:t>
                          </m:r>
                          <m:r>
                            <a:rPr lang="fr-CH" sz="2400" b="0" i="1" smtClean="0">
                              <a:latin typeface="Cambria Math" panose="02040503050406030204" pitchFamily="18" charset="0"/>
                            </a:rPr>
                            <m:t>,</m:t>
                          </m:r>
                          <m:r>
                            <a:rPr lang="fr-CH" sz="2400" b="0" i="1" smtClean="0">
                              <a:latin typeface="Cambria Math" panose="02040503050406030204" pitchFamily="18" charset="0"/>
                            </a:rPr>
                            <m:t>𝑦</m:t>
                          </m:r>
                        </m:sub>
                        <m:sup/>
                        <m:e>
                          <m:f>
                            <m:fPr>
                              <m:ctrlPr>
                                <a:rPr lang="fr-CH" sz="2400" b="0" i="1" smtClean="0">
                                  <a:latin typeface="Cambria Math" panose="02040503050406030204" pitchFamily="18" charset="0"/>
                                </a:rPr>
                              </m:ctrlPr>
                            </m:fPr>
                            <m:num>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𝑣</m:t>
                              </m:r>
                              <m:r>
                                <a:rPr lang="fr-CH" sz="2400" i="1">
                                  <a:latin typeface="Cambria Math" panose="02040503050406030204" pitchFamily="18" charset="0"/>
                                  <a:ea typeface="Cambria Math" panose="02040503050406030204" pitchFamily="18" charset="0"/>
                                </a:rPr>
                                <m:t>)</m:t>
                              </m:r>
                            </m:num>
                            <m:den>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den>
                          </m:f>
                        </m:e>
                      </m:nary>
                    </m:oMath>
                  </m:oMathPara>
                </a14:m>
                <a:endParaRPr lang="en-US" dirty="0"/>
              </a:p>
              <a:p>
                <a:r>
                  <a:rPr lang="en-US" dirty="0"/>
                  <a:t>where </a:t>
                </a:r>
              </a:p>
              <a:p>
                <a:pPr marL="457200" lvl="1" indent="0">
                  <a:buNone/>
                </a:pP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br>
                  <a:rPr lang="en-US" dirty="0"/>
                </a:b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r>
                  <a:rPr lang="en-US" dirty="0"/>
                  <a:t> passing through </a:t>
                </a:r>
                <a14:m>
                  <m:oMath xmlns:m="http://schemas.openxmlformats.org/officeDocument/2006/math">
                    <m:r>
                      <a:rPr lang="fr-CH" i="1">
                        <a:latin typeface="Cambria Math" panose="02040503050406030204" pitchFamily="18" charset="0"/>
                        <a:ea typeface="Cambria Math" panose="02040503050406030204" pitchFamily="18" charset="0"/>
                      </a:rPr>
                      <m:t>𝑣</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29" t="-1511" r="-228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774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7" name="Picture 2"/>
          <p:cNvPicPr>
            <a:picLocks noChangeAspect="1" noChangeArrowheads="1"/>
          </p:cNvPicPr>
          <p:nvPr/>
        </p:nvPicPr>
        <p:blipFill>
          <a:blip r:embed="rId3" cstate="print"/>
          <a:srcRect/>
          <a:stretch>
            <a:fillRect/>
          </a:stretch>
        </p:blipFill>
        <p:spPr bwMode="auto">
          <a:xfrm>
            <a:off x="1968062" y="1772816"/>
            <a:ext cx="4953000" cy="2912000"/>
          </a:xfrm>
          <a:prstGeom prst="rect">
            <a:avLst/>
          </a:prstGeom>
          <a:noFill/>
          <a:ln w="9525">
            <a:noFill/>
            <a:miter lim="800000"/>
            <a:headEnd/>
            <a:tailEnd/>
          </a:ln>
        </p:spPr>
      </p:pic>
      <p:sp>
        <p:nvSpPr>
          <p:cNvPr id="9" name="TextBox 8"/>
          <p:cNvSpPr txBox="1"/>
          <p:nvPr/>
        </p:nvSpPr>
        <p:spPr>
          <a:xfrm>
            <a:off x="4374914" y="27798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49</a:t>
            </a:r>
          </a:p>
        </p:txBody>
      </p:sp>
      <p:sp>
        <p:nvSpPr>
          <p:cNvPr id="10" name="TextBox 9"/>
          <p:cNvSpPr txBox="1"/>
          <p:nvPr/>
        </p:nvSpPr>
        <p:spPr>
          <a:xfrm>
            <a:off x="3635216" y="26274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33</a:t>
            </a:r>
          </a:p>
        </p:txBody>
      </p:sp>
      <p:sp>
        <p:nvSpPr>
          <p:cNvPr id="11" name="TextBox 10"/>
          <p:cNvSpPr txBox="1"/>
          <p:nvPr/>
        </p:nvSpPr>
        <p:spPr>
          <a:xfrm>
            <a:off x="2949416" y="20940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12</a:t>
            </a:r>
          </a:p>
        </p:txBody>
      </p:sp>
      <p:sp>
        <p:nvSpPr>
          <p:cNvPr id="12" name="TextBox 11"/>
          <p:cNvSpPr txBox="1"/>
          <p:nvPr/>
        </p:nvSpPr>
        <p:spPr>
          <a:xfrm>
            <a:off x="2172989" y="2243216"/>
            <a:ext cx="284052"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a:t>
            </a:r>
          </a:p>
        </p:txBody>
      </p:sp>
      <p:cxnSp>
        <p:nvCxnSpPr>
          <p:cNvPr id="14" name="Straight Connector 13"/>
          <p:cNvCxnSpPr/>
          <p:nvPr/>
        </p:nvCxnSpPr>
        <p:spPr>
          <a:xfrm>
            <a:off x="4279300" y="3171450"/>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F8AB050-80B5-4F46-A81A-DEAFB87A7387}"/>
                  </a:ext>
                </a:extLst>
              </p:cNvPr>
              <p:cNvSpPr/>
              <p:nvPr/>
            </p:nvSpPr>
            <p:spPr>
              <a:xfrm>
                <a:off x="3758689" y="4946814"/>
                <a:ext cx="1615892"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3600" i="1">
                              <a:latin typeface="Cambria Math" panose="02040503050406030204" pitchFamily="18" charset="0"/>
                              <a:ea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𝜎</m:t>
                          </m:r>
                        </m:e>
                        <m:sub>
                          <m:r>
                            <a:rPr lang="fr-CH" sz="3600" i="1">
                              <a:latin typeface="Cambria Math" panose="02040503050406030204" pitchFamily="18" charset="0"/>
                              <a:ea typeface="Cambria Math" panose="02040503050406030204" pitchFamily="18" charset="0"/>
                            </a:rPr>
                            <m:t>𝑥𝑦</m:t>
                          </m:r>
                        </m:sub>
                      </m:sSub>
                      <m:r>
                        <a:rPr lang="fr-CH" sz="3600" i="1">
                          <a:latin typeface="Cambria Math" panose="02040503050406030204" pitchFamily="18" charset="0"/>
                          <a:ea typeface="Cambria Math" panose="02040503050406030204" pitchFamily="18" charset="0"/>
                        </a:rPr>
                        <m:t>(</m:t>
                      </m:r>
                      <m:r>
                        <a:rPr lang="fr-CH" sz="3600" i="1">
                          <a:latin typeface="Cambria Math" panose="02040503050406030204" pitchFamily="18" charset="0"/>
                          <a:ea typeface="Cambria Math" panose="02040503050406030204" pitchFamily="18" charset="0"/>
                        </a:rPr>
                        <m:t>𝑣</m:t>
                      </m:r>
                      <m:r>
                        <a:rPr lang="fr-CH"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3" name="Rectangle 2">
                <a:extLst>
                  <a:ext uri="{FF2B5EF4-FFF2-40B4-BE49-F238E27FC236}">
                    <a16:creationId xmlns:a16="http://schemas.microsoft.com/office/drawing/2014/main" id="{3F8AB050-80B5-4F46-A81A-DEAFB87A7387}"/>
                  </a:ext>
                </a:extLst>
              </p:cNvPr>
              <p:cNvSpPr>
                <a:spLocks noRot="1" noChangeAspect="1" noMove="1" noResize="1" noEditPoints="1" noAdjustHandles="1" noChangeArrowheads="1" noChangeShapeType="1" noTextEdit="1"/>
              </p:cNvSpPr>
              <p:nvPr/>
            </p:nvSpPr>
            <p:spPr>
              <a:xfrm>
                <a:off x="3758689" y="4946814"/>
                <a:ext cx="1615892" cy="690061"/>
              </a:xfrm>
              <a:prstGeom prst="rect">
                <a:avLst/>
              </a:prstGeom>
              <a:blipFill>
                <a:blip r:embed="rId4"/>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2679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Intuition</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323528" y="2132856"/>
            <a:ext cx="4077585" cy="297180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545253" y="2132856"/>
            <a:ext cx="4245429" cy="2971800"/>
          </a:xfrm>
          <a:prstGeom prst="rect">
            <a:avLst/>
          </a:prstGeom>
          <a:noFill/>
          <a:ln w="9525">
            <a:noFill/>
            <a:miter lim="800000"/>
            <a:headEnd/>
            <a:tailEnd/>
          </a:ln>
        </p:spPr>
      </p:pic>
      <p:sp>
        <p:nvSpPr>
          <p:cNvPr id="7" name="TextBox 6"/>
          <p:cNvSpPr txBox="1"/>
          <p:nvPr/>
        </p:nvSpPr>
        <p:spPr>
          <a:xfrm>
            <a:off x="489848" y="5352785"/>
            <a:ext cx="3839705"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strengths (call volume)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
        <p:nvSpPr>
          <p:cNvPr id="8" name="TextBox 7"/>
          <p:cNvSpPr txBox="1"/>
          <p:nvPr/>
        </p:nvSpPr>
        <p:spPr>
          <a:xfrm>
            <a:off x="5440139" y="5317426"/>
            <a:ext cx="2629054"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a:t>
            </a:r>
            <a:r>
              <a:rPr lang="en-US" sz="2400" b="1" dirty="0" err="1">
                <a:solidFill>
                  <a:schemeClr val="tx1"/>
                </a:solidFill>
                <a:latin typeface="Calibri"/>
                <a:cs typeface="Calibri"/>
              </a:rPr>
              <a:t>betweenness</a:t>
            </a:r>
            <a:r>
              <a:rPr lang="en-US" sz="2400" b="1" dirty="0">
                <a:solidFill>
                  <a:schemeClr val="tx1"/>
                </a:solidFill>
                <a:latin typeface="Calibri"/>
                <a:cs typeface="Calibri"/>
              </a:rPr>
              <a:t>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Tree>
    <p:extLst>
      <p:ext uri="{BB962C8B-B14F-4D97-AF65-F5344CB8AC3E}">
        <p14:creationId xmlns:p14="http://schemas.microsoft.com/office/powerpoint/2010/main" val="2836717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3315" name="Picture 3"/>
          <p:cNvPicPr>
            <a:picLocks noChangeAspect="1" noChangeArrowheads="1"/>
          </p:cNvPicPr>
          <p:nvPr/>
        </p:nvPicPr>
        <p:blipFill>
          <a:blip r:embed="rId3"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486483" y="4272924"/>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6" cstate="print"/>
          <a:srcRect/>
          <a:stretch>
            <a:fillRect/>
          </a:stretch>
        </p:blipFill>
        <p:spPr bwMode="auto">
          <a:xfrm>
            <a:off x="4858731" y="4224978"/>
            <a:ext cx="4108341" cy="2257425"/>
          </a:xfrm>
          <a:prstGeom prst="rect">
            <a:avLst/>
          </a:prstGeom>
          <a:noFill/>
          <a:ln w="9525">
            <a:noFill/>
            <a:miter lim="800000"/>
            <a:headEnd/>
            <a:tailEnd/>
          </a:ln>
        </p:spPr>
      </p:pic>
      <p:sp>
        <p:nvSpPr>
          <p:cNvPr id="16" name="TextBox 15"/>
          <p:cNvSpPr txBox="1"/>
          <p:nvPr/>
        </p:nvSpPr>
        <p:spPr>
          <a:xfrm>
            <a:off x="341785"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1</a:t>
            </a:r>
          </a:p>
        </p:txBody>
      </p:sp>
      <p:sp>
        <p:nvSpPr>
          <p:cNvPr id="17" name="TextBox 16"/>
          <p:cNvSpPr txBox="1"/>
          <p:nvPr/>
        </p:nvSpPr>
        <p:spPr>
          <a:xfrm>
            <a:off x="4827591"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2</a:t>
            </a:r>
          </a:p>
        </p:txBody>
      </p:sp>
      <p:sp>
        <p:nvSpPr>
          <p:cNvPr id="18" name="TextBox 17"/>
          <p:cNvSpPr txBox="1"/>
          <p:nvPr/>
        </p:nvSpPr>
        <p:spPr>
          <a:xfrm>
            <a:off x="486483" y="3861048"/>
            <a:ext cx="877163" cy="369332"/>
          </a:xfrm>
          <a:prstGeom prst="rect">
            <a:avLst/>
          </a:prstGeom>
          <a:noFill/>
        </p:spPr>
        <p:txBody>
          <a:bodyPr wrap="none" rtlCol="0">
            <a:spAutoFit/>
          </a:bodyPr>
          <a:lstStyle/>
          <a:p>
            <a:r>
              <a:rPr lang="en-US" sz="1800" b="1" dirty="0">
                <a:latin typeface="Arial" pitchFamily="34" charset="0"/>
                <a:cs typeface="Arial" pitchFamily="34" charset="0"/>
              </a:rPr>
              <a:t>Step 3</a:t>
            </a:r>
          </a:p>
        </p:txBody>
      </p:sp>
      <p:sp>
        <p:nvSpPr>
          <p:cNvPr id="19" name="TextBox 18"/>
          <p:cNvSpPr txBox="1"/>
          <p:nvPr/>
        </p:nvSpPr>
        <p:spPr>
          <a:xfrm>
            <a:off x="4832846" y="3861048"/>
            <a:ext cx="4160113" cy="369332"/>
          </a:xfrm>
          <a:prstGeom prst="rect">
            <a:avLst/>
          </a:prstGeom>
          <a:noFill/>
        </p:spPr>
        <p:txBody>
          <a:bodyPr wrap="none" rtlCol="0">
            <a:spAutoFit/>
          </a:bodyPr>
          <a:lstStyle/>
          <a:p>
            <a:r>
              <a:rPr lang="en-US" sz="1800" b="1" dirty="0">
                <a:latin typeface="Arial" pitchFamily="34" charset="0"/>
                <a:cs typeface="Arial" pitchFamily="34" charset="0"/>
              </a:rPr>
              <a:t>Hierarchical </a:t>
            </a:r>
            <a:r>
              <a:rPr lang="en-US" sz="1800" b="1">
                <a:latin typeface="Arial" pitchFamily="34" charset="0"/>
                <a:cs typeface="Arial" pitchFamily="34" charset="0"/>
              </a:rPr>
              <a:t>network decomposition</a:t>
            </a:r>
            <a:endParaRPr lang="en-US" sz="1800" b="1" dirty="0">
              <a:latin typeface="Arial" pitchFamily="34" charset="0"/>
              <a:cs typeface="Arial" pitchFamily="34" charset="0"/>
            </a:endParaRPr>
          </a:p>
        </p:txBody>
      </p:sp>
      <p:sp>
        <p:nvSpPr>
          <p:cNvPr id="3" name="Footer Placeholder 2"/>
          <p:cNvSpPr>
            <a:spLocks noGrp="1"/>
          </p:cNvSpPr>
          <p:nvPr>
            <p:ph type="ftr" sz="quarter" idx="10"/>
          </p:nvPr>
        </p:nvSpPr>
        <p:spPr/>
        <p:txBody>
          <a:bodyPr/>
          <a:lstStyle/>
          <a:p>
            <a:r>
              <a:rPr lang="fr-CH"/>
              <a:t>©2022, Karl Aberer, EPFL-IC, Laboratoire de systèmes d'informations répartis </a:t>
            </a:r>
            <a:endParaRPr lang="en-GB"/>
          </a:p>
        </p:txBody>
      </p:sp>
      <p:sp>
        <p:nvSpPr>
          <p:cNvPr id="12" name="TextBox 11"/>
          <p:cNvSpPr txBox="1"/>
          <p:nvPr/>
        </p:nvSpPr>
        <p:spPr>
          <a:xfrm>
            <a:off x="2987824" y="561945"/>
            <a:ext cx="6480720" cy="400110"/>
          </a:xfrm>
          <a:prstGeom prst="rect">
            <a:avLst/>
          </a:prstGeom>
          <a:noFill/>
        </p:spPr>
        <p:txBody>
          <a:bodyPr wrap="square" rtlCol="0">
            <a:spAutoFit/>
          </a:bodyPr>
          <a:lstStyle/>
          <a:p>
            <a:pPr algn="ctr"/>
            <a:r>
              <a:rPr lang="en-US" sz="2000" dirty="0">
                <a:solidFill>
                  <a:schemeClr val="tx1"/>
                </a:solidFill>
                <a:latin typeface="Arial" pitchFamily="34" charset="0"/>
                <a:cs typeface="Arial" pitchFamily="34" charset="0"/>
              </a:rPr>
              <a:t>Need to re-compute </a:t>
            </a:r>
            <a:r>
              <a:rPr lang="en-US" sz="2000" dirty="0" err="1">
                <a:solidFill>
                  <a:schemeClr val="tx1"/>
                </a:solidFill>
                <a:latin typeface="Arial" pitchFamily="34" charset="0"/>
                <a:cs typeface="Arial" pitchFamily="34" charset="0"/>
              </a:rPr>
              <a:t>betweenness</a:t>
            </a:r>
            <a:r>
              <a:rPr lang="en-US" sz="2000" dirty="0">
                <a:solidFill>
                  <a:schemeClr val="tx1"/>
                </a:solidFill>
                <a:latin typeface="Arial" pitchFamily="34" charset="0"/>
                <a:cs typeface="Arial" pitchFamily="34" charset="0"/>
              </a:rPr>
              <a:t> at every step</a:t>
            </a:r>
          </a:p>
        </p:txBody>
      </p:sp>
    </p:spTree>
    <p:extLst>
      <p:ext uri="{BB962C8B-B14F-4D97-AF65-F5344CB8AC3E}">
        <p14:creationId xmlns:p14="http://schemas.microsoft.com/office/powerpoint/2010/main" val="2461349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976267"/>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Usage</a:t>
            </a:r>
            <a:r>
              <a:rPr lang="en-GB" sz="1924" dirty="0">
                <a:latin typeface="Calibri" charset="0"/>
                <a:ea typeface="Calibri" charset="0"/>
                <a:cs typeface="Calibri" charset="0"/>
              </a:rPr>
              <a:t>: given a model, find some specific data</a:t>
            </a:r>
          </a:p>
          <a:p>
            <a:pPr algn="l"/>
            <a:endParaRPr lang="en-GB" sz="1924" dirty="0">
              <a:latin typeface="Calibri" charset="0"/>
              <a:ea typeface="Calibri" charset="0"/>
              <a:cs typeface="Calibri" charset="0"/>
            </a:endParaRP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976267"/>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Building</a:t>
            </a:r>
            <a:r>
              <a:rPr lang="en-GB" sz="1924" dirty="0">
                <a:latin typeface="Calibri" charset="0"/>
                <a:ea typeface="Calibri" charset="0"/>
                <a:cs typeface="Calibri" charset="0"/>
              </a:rPr>
              <a:t>: given data, find a model the matches the data</a:t>
            </a:r>
          </a:p>
          <a:p>
            <a:pPr algn="l"/>
            <a:endParaRPr lang="en-GB" sz="1924" dirty="0">
              <a:latin typeface="Calibri" charset="0"/>
              <a:ea typeface="Calibri" charset="0"/>
              <a:cs typeface="Calibri" charset="0"/>
            </a:endParaRPr>
          </a:p>
        </p:txBody>
      </p:sp>
    </p:spTree>
    <p:extLst>
      <p:ext uri="{BB962C8B-B14F-4D97-AF65-F5344CB8AC3E}">
        <p14:creationId xmlns:p14="http://schemas.microsoft.com/office/powerpoint/2010/main" val="95160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pic>
        <p:nvPicPr>
          <p:cNvPr id="140290" name="Picture 2"/>
          <p:cNvPicPr>
            <a:picLocks noChangeAspect="1" noChangeArrowheads="1"/>
          </p:cNvPicPr>
          <p:nvPr/>
        </p:nvPicPr>
        <p:blipFill>
          <a:blip r:embed="rId3" cstate="print"/>
          <a:srcRect/>
          <a:stretch>
            <a:fillRect/>
          </a:stretch>
        </p:blipFill>
        <p:spPr bwMode="auto">
          <a:xfrm>
            <a:off x="1331640" y="1052736"/>
            <a:ext cx="6288835" cy="4953000"/>
          </a:xfrm>
          <a:prstGeom prst="rect">
            <a:avLst/>
          </a:prstGeom>
          <a:noFill/>
          <a:ln w="9525">
            <a:noFill/>
            <a:miter lim="800000"/>
            <a:headEnd/>
            <a:tailEnd/>
          </a:ln>
        </p:spPr>
      </p:pic>
      <p:sp>
        <p:nvSpPr>
          <p:cNvPr id="8" name="TextBox 7"/>
          <p:cNvSpPr txBox="1"/>
          <p:nvPr/>
        </p:nvSpPr>
        <p:spPr>
          <a:xfrm>
            <a:off x="2057400" y="6072091"/>
            <a:ext cx="43434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dirty="0">
                <a:solidFill>
                  <a:schemeClr val="tx1"/>
                </a:solidFill>
                <a:latin typeface="Calibri"/>
                <a:cs typeface="Calibri"/>
              </a:rPr>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34309717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sp>
        <p:nvSpPr>
          <p:cNvPr id="3" name="Content Placeholder 2"/>
          <p:cNvSpPr>
            <a:spLocks noGrp="1"/>
          </p:cNvSpPr>
          <p:nvPr>
            <p:ph idx="1"/>
          </p:nvPr>
        </p:nvSpPr>
        <p:spPr/>
        <p:txBody>
          <a:bodyPr/>
          <a:lstStyle/>
          <a:p>
            <a:r>
              <a:rPr lang="en-US" b="1" dirty="0"/>
              <a:t>Zachary’s Karate club:  </a:t>
            </a:r>
            <a:r>
              <a:rPr lang="en-US" dirty="0"/>
              <a:t>Hierarchical decomposition</a:t>
            </a:r>
          </a:p>
        </p:txBody>
      </p:sp>
      <mc:AlternateContent xmlns:mc="http://schemas.openxmlformats.org/markup-compatibility/2006" xmlns:p14="http://schemas.microsoft.com/office/powerpoint/2010/main">
        <mc:Choice Requires="p14">
          <p:contentPart p14:bwMode="auto" r:id="rId3">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6"/>
              <a:stretch>
                <a:fillRect/>
              </a:stretch>
            </p:blipFill>
            <p:spPr>
              <a:xfrm>
                <a:off x="8420755" y="4336169"/>
                <a:ext cx="136803" cy="8114"/>
              </a:xfrm>
              <a:prstGeom prst="rect">
                <a:avLst/>
              </a:prstGeom>
            </p:spPr>
          </p:pic>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580092"/>
            <a:ext cx="5800576" cy="3517091"/>
          </a:xfrm>
          <a:prstGeom prst="rect">
            <a:avLst/>
          </a:prstGeom>
        </p:spPr>
      </p:pic>
    </p:spTree>
    <p:extLst>
      <p:ext uri="{BB962C8B-B14F-4D97-AF65-F5344CB8AC3E}">
        <p14:creationId xmlns:p14="http://schemas.microsoft.com/office/powerpoint/2010/main" val="256962277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Computing </a:t>
            </a:r>
            <a:r>
              <a:rPr lang="en-US" dirty="0" err="1"/>
              <a:t>Betweenness</a:t>
            </a:r>
            <a:r>
              <a:rPr lang="en-US" dirty="0"/>
              <a:t> - BFS</a:t>
            </a:r>
          </a:p>
        </p:txBody>
      </p:sp>
      <p:sp>
        <p:nvSpPr>
          <p:cNvPr id="9" name="Content Placeholder 8"/>
          <p:cNvSpPr>
            <a:spLocks noGrp="1"/>
          </p:cNvSpPr>
          <p:nvPr>
            <p:ph sz="half" idx="1"/>
          </p:nvPr>
        </p:nvSpPr>
        <p:spPr>
          <a:xfrm>
            <a:off x="457200" y="1447800"/>
            <a:ext cx="4038600" cy="4949952"/>
          </a:xfrm>
        </p:spPr>
        <p:txBody>
          <a:bodyPr>
            <a:normAutofit/>
          </a:bodyPr>
          <a:lstStyle/>
          <a:p>
            <a:r>
              <a:rPr lang="en-US" sz="3200" dirty="0">
                <a:solidFill>
                  <a:schemeClr val="tx1"/>
                </a:solidFill>
              </a:rPr>
              <a:t>Computing betweenness of paths starting at node A</a:t>
            </a:r>
          </a:p>
        </p:txBody>
      </p:sp>
      <p:pic>
        <p:nvPicPr>
          <p:cNvPr id="137218" name="Picture 2"/>
          <p:cNvPicPr>
            <a:picLocks noChangeAspect="1" noChangeArrowheads="1"/>
          </p:cNvPicPr>
          <p:nvPr/>
        </p:nvPicPr>
        <p:blipFill>
          <a:blip r:embed="rId3"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4"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chemeClr val="tx1"/>
                </a:solidFill>
                <a:latin typeface="Arial" pitchFamily="34" charset="0"/>
                <a:cs typeface="Arial" pitchFamily="34" charset="0"/>
              </a:rPr>
              <a:t>0</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1</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2</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3</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4</a:t>
            </a:r>
          </a:p>
        </p:txBody>
      </p:sp>
      <p:sp>
        <p:nvSpPr>
          <p:cNvPr id="4" name="TextBox 3"/>
          <p:cNvSpPr txBox="1"/>
          <p:nvPr/>
        </p:nvSpPr>
        <p:spPr>
          <a:xfrm>
            <a:off x="5341665" y="1447800"/>
            <a:ext cx="3240360" cy="1077218"/>
          </a:xfrm>
          <a:prstGeom prst="rect">
            <a:avLst/>
          </a:prstGeom>
          <a:solidFill>
            <a:schemeClr val="bg1"/>
          </a:solidFill>
        </p:spPr>
        <p:txBody>
          <a:bodyPr wrap="square" rtlCol="0">
            <a:spAutoFit/>
          </a:bodyPr>
          <a:lstStyle/>
          <a:p>
            <a:pPr algn="l"/>
            <a:r>
              <a:rPr lang="en-US" sz="3200" dirty="0">
                <a:solidFill>
                  <a:schemeClr val="tx1"/>
                </a:solidFill>
                <a:latin typeface="Calibri"/>
                <a:cs typeface="Calibri"/>
              </a:rPr>
              <a:t>Perform BFS starting from A</a:t>
            </a:r>
          </a:p>
        </p:txBody>
      </p:sp>
      <p:sp>
        <p:nvSpPr>
          <p:cNvPr id="7" name="Footer Placeholder 6"/>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1346225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Computing </a:t>
            </a:r>
            <a:r>
              <a:rPr lang="en-US" dirty="0" err="1"/>
              <a:t>Betweenness</a:t>
            </a:r>
            <a:r>
              <a:rPr lang="en-US" dirty="0"/>
              <a:t> – Path Counting</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2898155" y="2405896"/>
            <a:ext cx="4412729" cy="3975432"/>
          </a:xfrm>
          <a:prstGeom prst="rect">
            <a:avLst/>
          </a:prstGeom>
          <a:noFill/>
          <a:ln w="9525">
            <a:noFill/>
            <a:miter lim="800000"/>
            <a:headEnd/>
            <a:tailEnd/>
          </a:ln>
        </p:spPr>
      </p:pic>
      <p:sp>
        <p:nvSpPr>
          <p:cNvPr id="9" name="TextBox 8"/>
          <p:cNvSpPr txBox="1"/>
          <p:nvPr/>
        </p:nvSpPr>
        <p:spPr>
          <a:xfrm>
            <a:off x="8363550" y="254991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14" name="Group 13"/>
          <p:cNvGrpSpPr/>
          <p:nvPr/>
        </p:nvGrpSpPr>
        <p:grpSpPr>
          <a:xfrm>
            <a:off x="3605201" y="3342000"/>
            <a:ext cx="4033017" cy="414176"/>
            <a:chOff x="2758766" y="2348880"/>
            <a:chExt cx="4033017" cy="414176"/>
          </a:xfrm>
        </p:grpSpPr>
        <p:sp>
          <p:nvSpPr>
            <p:cNvPr id="10" name="Rectangle 9"/>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2" name="Rectangle 11"/>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3" name="Rectangle 12"/>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8" name="Group 17"/>
          <p:cNvGrpSpPr/>
          <p:nvPr/>
        </p:nvGrpSpPr>
        <p:grpSpPr>
          <a:xfrm>
            <a:off x="4050283" y="4193557"/>
            <a:ext cx="3143286" cy="400110"/>
            <a:chOff x="3203848" y="3200437"/>
            <a:chExt cx="3143286" cy="400110"/>
          </a:xfrm>
        </p:grpSpPr>
        <p:sp>
          <p:nvSpPr>
            <p:cNvPr id="15" name="Rectangle 14"/>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6" name="Rectangle 15"/>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7" name="Rectangle 16"/>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22" name="Group 21"/>
          <p:cNvGrpSpPr/>
          <p:nvPr/>
        </p:nvGrpSpPr>
        <p:grpSpPr>
          <a:xfrm>
            <a:off x="4683254" y="4998184"/>
            <a:ext cx="1946262" cy="400110"/>
            <a:chOff x="3836819" y="4005064"/>
            <a:chExt cx="1946262" cy="400110"/>
          </a:xfrm>
        </p:grpSpPr>
        <p:sp>
          <p:nvSpPr>
            <p:cNvPr id="19" name="Rectangle 18"/>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20" name="Rectangle 19"/>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21" name="Rectangle 20"/>
          <p:cNvSpPr/>
          <p:nvPr/>
        </p:nvSpPr>
        <p:spPr>
          <a:xfrm>
            <a:off x="5680583" y="585447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sp>
        <p:nvSpPr>
          <p:cNvPr id="23" name="Content Placeholder 2"/>
          <p:cNvSpPr>
            <a:spLocks noGrp="1"/>
          </p:cNvSpPr>
          <p:nvPr>
            <p:ph idx="1"/>
          </p:nvPr>
        </p:nvSpPr>
        <p:spPr>
          <a:xfrm>
            <a:off x="179388" y="1341438"/>
            <a:ext cx="8305800" cy="1295474"/>
          </a:xfrm>
        </p:spPr>
        <p:txBody>
          <a:bodyPr/>
          <a:lstStyle/>
          <a:p>
            <a:r>
              <a:rPr lang="en-US" dirty="0"/>
              <a:t>Count the number of shortest paths from </a:t>
            </a:r>
            <a:br>
              <a:rPr lang="en-US" dirty="0"/>
            </a:br>
            <a:r>
              <a:rPr lang="en-US" dirty="0"/>
              <a:t>A to all other nodes of the network</a:t>
            </a:r>
          </a:p>
        </p:txBody>
      </p:sp>
      <mc:AlternateContent xmlns:mc="http://schemas.openxmlformats.org/markup-compatibility/2006" xmlns:a14="http://schemas.microsoft.com/office/drawing/2010/main">
        <mc:Choice Requires="a14">
          <p:sp>
            <p:nvSpPr>
              <p:cNvPr id="25" name="TextBox 24"/>
              <p:cNvSpPr txBox="1"/>
              <p:nvPr/>
            </p:nvSpPr>
            <p:spPr>
              <a:xfrm>
                <a:off x="55443" y="5059288"/>
                <a:ext cx="4044504" cy="108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latin typeface="Cambria Math" charset="0"/>
                        </a:rPr>
                        <m:t>#</m:t>
                      </m:r>
                      <m:r>
                        <a:rPr lang="fr-CH" sz="2000" b="0" i="1" smtClean="0">
                          <a:latin typeface="Cambria Math" charset="0"/>
                        </a:rPr>
                        <m:t>𝑠h𝑜𝑟𝑡𝑒𝑠𝑡𝑝𝑎𝑡h𝑠</m:t>
                      </m:r>
                      <m:d>
                        <m:dPr>
                          <m:ctrlPr>
                            <a:rPr lang="fr-CH" sz="2000" b="0" i="1" smtClean="0">
                              <a:latin typeface="Cambria Math" panose="02040503050406030204" pitchFamily="18" charset="0"/>
                            </a:rPr>
                          </m:ctrlPr>
                        </m:dPr>
                        <m:e>
                          <m:r>
                            <a:rPr lang="fr-CH" sz="2000" b="0" i="1" smtClean="0">
                              <a:latin typeface="Cambria Math" charset="0"/>
                            </a:rPr>
                            <m:t>𝐴</m:t>
                          </m:r>
                          <m:r>
                            <a:rPr lang="fr-CH" sz="2000" b="0" i="1" smtClean="0">
                              <a:latin typeface="Cambria Math" charset="0"/>
                            </a:rPr>
                            <m:t>−</m:t>
                          </m:r>
                          <m:r>
                            <a:rPr lang="fr-CH" sz="2000" b="0" i="1" smtClean="0">
                              <a:latin typeface="Cambria Math" charset="0"/>
                            </a:rPr>
                            <m:t>𝑋</m:t>
                          </m:r>
                        </m:e>
                      </m:d>
                      <m:r>
                        <a:rPr lang="fr-CH" sz="2000" b="0" i="1" smtClean="0">
                          <a:latin typeface="Cambria Math" charset="0"/>
                        </a:rPr>
                        <m:t>=</m:t>
                      </m:r>
                    </m:oMath>
                  </m:oMathPara>
                </a14:m>
                <a:endParaRPr lang="fr-CH" sz="2000" b="0" i="1" dirty="0">
                  <a:latin typeface="Cambria Math" charset="0"/>
                </a:endParaRPr>
              </a:p>
              <a:p>
                <a:pPr/>
                <a14:m>
                  <m:oMathPara xmlns:m="http://schemas.openxmlformats.org/officeDocument/2006/math">
                    <m:oMathParaPr>
                      <m:jc m:val="centerGroup"/>
                    </m:oMathParaPr>
                    <m:oMath xmlns:m="http://schemas.openxmlformats.org/officeDocument/2006/math">
                      <m:r>
                        <a:rPr lang="fr-CH" sz="2000" b="0" i="1" smtClean="0">
                          <a:latin typeface="Cambria Math" charset="0"/>
                        </a:rPr>
                        <m:t> </m:t>
                      </m:r>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𝑃</m:t>
                          </m:r>
                          <m:r>
                            <a:rPr lang="fr-CH" sz="2000" b="0" i="1" smtClean="0">
                              <a:latin typeface="Cambria Math" charset="0"/>
                            </a:rPr>
                            <m:t> </m:t>
                          </m:r>
                          <m:r>
                            <a:rPr lang="fr-CH" sz="2000" b="0" i="1" smtClean="0">
                              <a:latin typeface="Cambria Math" charset="0"/>
                            </a:rPr>
                            <m:t>𝑝𝑎𝑟𝑒𝑛𝑡</m:t>
                          </m:r>
                          <m:r>
                            <a:rPr lang="fr-CH" sz="2000" b="0" i="1" smtClean="0">
                              <a:latin typeface="Cambria Math" charset="0"/>
                            </a:rPr>
                            <m:t> </m:t>
                          </m:r>
                          <m:r>
                            <a:rPr lang="fr-CH" sz="2000" b="0" i="1" smtClean="0">
                              <a:latin typeface="Cambria Math" charset="0"/>
                            </a:rPr>
                            <m:t>𝑜𝑓</m:t>
                          </m:r>
                          <m:r>
                            <a:rPr lang="fr-CH" sz="2000" b="0" i="1" smtClean="0">
                              <a:latin typeface="Cambria Math" charset="0"/>
                            </a:rPr>
                            <m:t> </m:t>
                          </m:r>
                          <m:r>
                            <a:rPr lang="fr-CH" sz="2000" b="0" i="1" smtClean="0">
                              <a:latin typeface="Cambria Math" charset="0"/>
                            </a:rPr>
                            <m:t>𝑋</m:t>
                          </m:r>
                        </m:sub>
                        <m:sup/>
                        <m:e>
                          <m:r>
                            <a:rPr lang="fr-CH" sz="2000" b="0" i="1" smtClean="0">
                              <a:latin typeface="Cambria Math" charset="0"/>
                            </a:rPr>
                            <m:t>#</m:t>
                          </m:r>
                          <m:r>
                            <a:rPr lang="fr-CH" sz="2000" b="0" i="1" smtClean="0">
                              <a:latin typeface="Cambria Math" charset="0"/>
                            </a:rPr>
                            <m:t>𝑠h𝑜𝑟𝑡𝑒𝑠𝑡𝑝𝑎𝑡h𝑠</m:t>
                          </m:r>
                          <m:r>
                            <a:rPr lang="fr-CH" sz="2000" b="0" i="1" smtClean="0">
                              <a:latin typeface="Cambria Math" charset="0"/>
                            </a:rPr>
                            <m:t>(</m:t>
                          </m:r>
                          <m:r>
                            <a:rPr lang="fr-CH" sz="2000" b="0" i="1" smtClean="0">
                              <a:latin typeface="Cambria Math" charset="0"/>
                            </a:rPr>
                            <m:t>𝐴</m:t>
                          </m:r>
                          <m:r>
                            <a:rPr lang="fr-CH" sz="2000" b="0" i="1" smtClean="0">
                              <a:latin typeface="Cambria Math" charset="0"/>
                            </a:rPr>
                            <m:t>−</m:t>
                          </m:r>
                          <m:r>
                            <a:rPr lang="fr-CH" sz="2000" b="0" i="1" smtClean="0">
                              <a:latin typeface="Cambria Math" charset="0"/>
                            </a:rPr>
                            <m:t>𝑃</m:t>
                          </m:r>
                          <m:r>
                            <a:rPr lang="fr-CH" sz="2000" b="0" i="1" smtClean="0">
                              <a:latin typeface="Cambria Math" charset="0"/>
                            </a:rPr>
                            <m:t>)</m:t>
                          </m:r>
                        </m:e>
                      </m:nary>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5443" y="5059288"/>
                <a:ext cx="4044504" cy="1089465"/>
              </a:xfrm>
              <a:prstGeom prst="rect">
                <a:avLst/>
              </a:prstGeom>
              <a:blipFill>
                <a:blip r:embed="rId4"/>
                <a:stretch>
                  <a:fillRect l="-10000" t="-71264" r="-625" b="-134483"/>
                </a:stretch>
              </a:blipFill>
            </p:spPr>
            <p:txBody>
              <a:bodyPr/>
              <a:lstStyle/>
              <a:p>
                <a:r>
                  <a:rPr lang="en-US">
                    <a:noFill/>
                  </a:rPr>
                  <a:t> </a:t>
                </a:r>
              </a:p>
            </p:txBody>
          </p:sp>
        </mc:Fallback>
      </mc:AlternateContent>
    </p:spTree>
    <p:extLst>
      <p:ext uri="{BB962C8B-B14F-4D97-AF65-F5344CB8AC3E}">
        <p14:creationId xmlns:p14="http://schemas.microsoft.com/office/powerpoint/2010/main" val="49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0673-2BF7-034F-B607-AAA996BAA8EB}"/>
              </a:ext>
            </a:extLst>
          </p:cNvPr>
          <p:cNvSpPr>
            <a:spLocks noGrp="1"/>
          </p:cNvSpPr>
          <p:nvPr>
            <p:ph type="title"/>
          </p:nvPr>
        </p:nvSpPr>
        <p:spPr/>
        <p:txBody>
          <a:bodyPr/>
          <a:lstStyle/>
          <a:p>
            <a:r>
              <a:rPr lang="en-US" dirty="0"/>
              <a:t>Computing Betweenness – Edge Flow</a:t>
            </a:r>
          </a:p>
        </p:txBody>
      </p:sp>
      <p:sp>
        <p:nvSpPr>
          <p:cNvPr id="4" name="Footer Placeholder 3">
            <a:extLst>
              <a:ext uri="{FF2B5EF4-FFF2-40B4-BE49-F238E27FC236}">
                <a16:creationId xmlns:a16="http://schemas.microsoft.com/office/drawing/2014/main" id="{F376C91A-61CB-C648-9A5F-FB945A65266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Content Placeholder 2">
            <a:extLst>
              <a:ext uri="{FF2B5EF4-FFF2-40B4-BE49-F238E27FC236}">
                <a16:creationId xmlns:a16="http://schemas.microsoft.com/office/drawing/2014/main" id="{185F0E84-317F-CA47-AAC6-77026D06A717}"/>
              </a:ext>
            </a:extLst>
          </p:cNvPr>
          <p:cNvSpPr txBox="1">
            <a:spLocks/>
          </p:cNvSpPr>
          <p:nvPr/>
        </p:nvSpPr>
        <p:spPr bwMode="auto">
          <a:xfrm>
            <a:off x="200954" y="1475296"/>
            <a:ext cx="8229600" cy="21655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85000" lnSpcReduction="20000"/>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kern="0" dirty="0"/>
              <a:t>Edge Flow</a:t>
            </a:r>
          </a:p>
          <a:p>
            <a:pPr marL="457200" indent="-457200">
              <a:buFont typeface="Arial" panose="020B0604020202020204" pitchFamily="34" charset="0"/>
              <a:buChar char="•"/>
            </a:pPr>
            <a:r>
              <a:rPr lang="en-US" kern="0" dirty="0"/>
              <a:t>1 unit of flow from A to each node</a:t>
            </a:r>
          </a:p>
          <a:p>
            <a:pPr marL="457200" indent="-457200">
              <a:buFont typeface="Arial" panose="020B0604020202020204" pitchFamily="34" charset="0"/>
              <a:buChar char="•"/>
            </a:pPr>
            <a:r>
              <a:rPr lang="en-US" kern="0" dirty="0"/>
              <a:t>Flow to be distributed evenly over all paths</a:t>
            </a:r>
          </a:p>
          <a:p>
            <a:pPr marL="457200" indent="-457200">
              <a:buFont typeface="Arial" panose="020B0604020202020204" pitchFamily="34" charset="0"/>
              <a:buChar char="•"/>
            </a:pPr>
            <a:r>
              <a:rPr lang="en-US" kern="0" dirty="0"/>
              <a:t>Sum of the flows from all nodes though an edge equals the betweenness value</a:t>
            </a:r>
          </a:p>
        </p:txBody>
      </p:sp>
      <p:sp>
        <p:nvSpPr>
          <p:cNvPr id="9" name="Oval 8">
            <a:extLst>
              <a:ext uri="{FF2B5EF4-FFF2-40B4-BE49-F238E27FC236}">
                <a16:creationId xmlns:a16="http://schemas.microsoft.com/office/drawing/2014/main" id="{95AC0457-9908-4C4C-89A1-10DF4D4ED516}"/>
              </a:ext>
            </a:extLst>
          </p:cNvPr>
          <p:cNvSpPr/>
          <p:nvPr/>
        </p:nvSpPr>
        <p:spPr bwMode="auto">
          <a:xfrm>
            <a:off x="3801244" y="3449228"/>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a:t>
            </a:r>
          </a:p>
        </p:txBody>
      </p:sp>
      <p:sp>
        <p:nvSpPr>
          <p:cNvPr id="10" name="Oval 9">
            <a:extLst>
              <a:ext uri="{FF2B5EF4-FFF2-40B4-BE49-F238E27FC236}">
                <a16:creationId xmlns:a16="http://schemas.microsoft.com/office/drawing/2014/main" id="{B9D43A89-E3FF-6C47-AC3A-7AFEC08C1234}"/>
              </a:ext>
            </a:extLst>
          </p:cNvPr>
          <p:cNvSpPr/>
          <p:nvPr/>
        </p:nvSpPr>
        <p:spPr bwMode="auto">
          <a:xfrm>
            <a:off x="2289226"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B</a:t>
            </a:r>
          </a:p>
        </p:txBody>
      </p:sp>
      <p:sp>
        <p:nvSpPr>
          <p:cNvPr id="11" name="Oval 10">
            <a:extLst>
              <a:ext uri="{FF2B5EF4-FFF2-40B4-BE49-F238E27FC236}">
                <a16:creationId xmlns:a16="http://schemas.microsoft.com/office/drawing/2014/main" id="{C324A708-452C-924B-800E-BECC64015982}"/>
              </a:ext>
            </a:extLst>
          </p:cNvPr>
          <p:cNvSpPr/>
          <p:nvPr/>
        </p:nvSpPr>
        <p:spPr bwMode="auto">
          <a:xfrm>
            <a:off x="3302490"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C</a:t>
            </a:r>
          </a:p>
        </p:txBody>
      </p:sp>
      <p:sp>
        <p:nvSpPr>
          <p:cNvPr id="12" name="Oval 11">
            <a:extLst>
              <a:ext uri="{FF2B5EF4-FFF2-40B4-BE49-F238E27FC236}">
                <a16:creationId xmlns:a16="http://schemas.microsoft.com/office/drawing/2014/main" id="{71CEE623-AAD9-A445-B917-93C7976857B9}"/>
              </a:ext>
            </a:extLst>
          </p:cNvPr>
          <p:cNvSpPr/>
          <p:nvPr/>
        </p:nvSpPr>
        <p:spPr bwMode="auto">
          <a:xfrm>
            <a:off x="4315754"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D</a:t>
            </a:r>
          </a:p>
        </p:txBody>
      </p:sp>
      <p:sp>
        <p:nvSpPr>
          <p:cNvPr id="13" name="Oval 12">
            <a:extLst>
              <a:ext uri="{FF2B5EF4-FFF2-40B4-BE49-F238E27FC236}">
                <a16:creationId xmlns:a16="http://schemas.microsoft.com/office/drawing/2014/main" id="{06761CDE-279B-D74B-A3CB-1FCE03A40127}"/>
              </a:ext>
            </a:extLst>
          </p:cNvPr>
          <p:cNvSpPr/>
          <p:nvPr/>
        </p:nvSpPr>
        <p:spPr bwMode="auto">
          <a:xfrm>
            <a:off x="5323866"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sp>
        <p:nvSpPr>
          <p:cNvPr id="14" name="Oval 13">
            <a:extLst>
              <a:ext uri="{FF2B5EF4-FFF2-40B4-BE49-F238E27FC236}">
                <a16:creationId xmlns:a16="http://schemas.microsoft.com/office/drawing/2014/main" id="{03DCC3E2-E2E4-2F4D-A57E-037957857EAF}"/>
              </a:ext>
            </a:extLst>
          </p:cNvPr>
          <p:cNvSpPr/>
          <p:nvPr/>
        </p:nvSpPr>
        <p:spPr bwMode="auto">
          <a:xfrm>
            <a:off x="279843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F</a:t>
            </a:r>
          </a:p>
        </p:txBody>
      </p:sp>
      <p:sp>
        <p:nvSpPr>
          <p:cNvPr id="15" name="Oval 14">
            <a:extLst>
              <a:ext uri="{FF2B5EF4-FFF2-40B4-BE49-F238E27FC236}">
                <a16:creationId xmlns:a16="http://schemas.microsoft.com/office/drawing/2014/main" id="{8A7BB9EF-3704-BD4B-8B91-EE19D663C235}"/>
              </a:ext>
            </a:extLst>
          </p:cNvPr>
          <p:cNvSpPr/>
          <p:nvPr/>
        </p:nvSpPr>
        <p:spPr bwMode="auto">
          <a:xfrm>
            <a:off x="380124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G</a:t>
            </a:r>
          </a:p>
        </p:txBody>
      </p:sp>
      <p:sp>
        <p:nvSpPr>
          <p:cNvPr id="16" name="Oval 15">
            <a:extLst>
              <a:ext uri="{FF2B5EF4-FFF2-40B4-BE49-F238E27FC236}">
                <a16:creationId xmlns:a16="http://schemas.microsoft.com/office/drawing/2014/main" id="{D82EE090-6F71-1042-B9EA-9928D420A4AA}"/>
              </a:ext>
            </a:extLst>
          </p:cNvPr>
          <p:cNvSpPr/>
          <p:nvPr/>
        </p:nvSpPr>
        <p:spPr bwMode="auto">
          <a:xfrm>
            <a:off x="4819810"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H</a:t>
            </a:r>
          </a:p>
        </p:txBody>
      </p:sp>
      <p:sp>
        <p:nvSpPr>
          <p:cNvPr id="17" name="Oval 16">
            <a:extLst>
              <a:ext uri="{FF2B5EF4-FFF2-40B4-BE49-F238E27FC236}">
                <a16:creationId xmlns:a16="http://schemas.microsoft.com/office/drawing/2014/main" id="{1EB60493-4402-E24C-B465-CE97B6CD73E5}"/>
              </a:ext>
            </a:extLst>
          </p:cNvPr>
          <p:cNvSpPr/>
          <p:nvPr/>
        </p:nvSpPr>
        <p:spPr bwMode="auto">
          <a:xfrm>
            <a:off x="3297188"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a:t>
            </a:r>
          </a:p>
        </p:txBody>
      </p:sp>
      <p:sp>
        <p:nvSpPr>
          <p:cNvPr id="18" name="Oval 17">
            <a:extLst>
              <a:ext uri="{FF2B5EF4-FFF2-40B4-BE49-F238E27FC236}">
                <a16:creationId xmlns:a16="http://schemas.microsoft.com/office/drawing/2014/main" id="{633FA819-13E8-B04A-80DB-5A84646F2ABC}"/>
              </a:ext>
            </a:extLst>
          </p:cNvPr>
          <p:cNvSpPr/>
          <p:nvPr/>
        </p:nvSpPr>
        <p:spPr bwMode="auto">
          <a:xfrm>
            <a:off x="4305300"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J</a:t>
            </a:r>
          </a:p>
        </p:txBody>
      </p:sp>
      <p:sp>
        <p:nvSpPr>
          <p:cNvPr id="19" name="Oval 18">
            <a:extLst>
              <a:ext uri="{FF2B5EF4-FFF2-40B4-BE49-F238E27FC236}">
                <a16:creationId xmlns:a16="http://schemas.microsoft.com/office/drawing/2014/main" id="{34D02B43-2BC4-9B4A-B500-140676B5EC38}"/>
              </a:ext>
            </a:extLst>
          </p:cNvPr>
          <p:cNvSpPr/>
          <p:nvPr/>
        </p:nvSpPr>
        <p:spPr bwMode="auto">
          <a:xfrm>
            <a:off x="3815916" y="6057901"/>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K</a:t>
            </a:r>
          </a:p>
        </p:txBody>
      </p:sp>
      <p:cxnSp>
        <p:nvCxnSpPr>
          <p:cNvPr id="21" name="Curved Connector 20">
            <a:extLst>
              <a:ext uri="{FF2B5EF4-FFF2-40B4-BE49-F238E27FC236}">
                <a16:creationId xmlns:a16="http://schemas.microsoft.com/office/drawing/2014/main" id="{1AFD197F-0244-0E42-820B-3848FEE26A68}"/>
              </a:ext>
            </a:extLst>
          </p:cNvPr>
          <p:cNvCxnSpPr>
            <a:stCxn id="9" idx="4"/>
            <a:endCxn id="10" idx="0"/>
          </p:cNvCxnSpPr>
          <p:nvPr/>
        </p:nvCxnSpPr>
        <p:spPr bwMode="auto">
          <a:xfrm rot="5400000">
            <a:off x="3109052" y="3169462"/>
            <a:ext cx="376423" cy="1512018"/>
          </a:xfrm>
          <a:prstGeom prst="curvedConnector3">
            <a:avLst/>
          </a:prstGeom>
          <a:solidFill>
            <a:schemeClr val="accent1"/>
          </a:solidFill>
          <a:ln w="9525" cap="flat" cmpd="sng" algn="ctr">
            <a:solidFill>
              <a:schemeClr val="tx1"/>
            </a:solidFill>
            <a:prstDash val="dash"/>
            <a:round/>
            <a:headEnd type="none" w="med" len="med"/>
            <a:tailEnd type="triangle"/>
          </a:ln>
          <a:effectLst/>
        </p:spPr>
      </p:cxnSp>
      <p:cxnSp>
        <p:nvCxnSpPr>
          <p:cNvPr id="22" name="Curved Connector 21">
            <a:extLst>
              <a:ext uri="{FF2B5EF4-FFF2-40B4-BE49-F238E27FC236}">
                <a16:creationId xmlns:a16="http://schemas.microsoft.com/office/drawing/2014/main" id="{D8F248FA-A724-B246-A2A2-E601C0D5F284}"/>
              </a:ext>
            </a:extLst>
          </p:cNvPr>
          <p:cNvCxnSpPr>
            <a:cxnSpLocks/>
            <a:stCxn id="9" idx="4"/>
            <a:endCxn id="11" idx="0"/>
          </p:cNvCxnSpPr>
          <p:nvPr/>
        </p:nvCxnSpPr>
        <p:spPr bwMode="auto">
          <a:xfrm rot="5400000">
            <a:off x="3615684" y="3676094"/>
            <a:ext cx="376423" cy="498754"/>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5" name="Curved Connector 24">
            <a:extLst>
              <a:ext uri="{FF2B5EF4-FFF2-40B4-BE49-F238E27FC236}">
                <a16:creationId xmlns:a16="http://schemas.microsoft.com/office/drawing/2014/main" id="{D4FB6319-007F-5941-BD74-51441EB7A58F}"/>
              </a:ext>
            </a:extLst>
          </p:cNvPr>
          <p:cNvCxnSpPr>
            <a:cxnSpLocks/>
            <a:stCxn id="9" idx="4"/>
            <a:endCxn id="12" idx="0"/>
          </p:cNvCxnSpPr>
          <p:nvPr/>
        </p:nvCxnSpPr>
        <p:spPr bwMode="auto">
          <a:xfrm rot="16200000" flipH="1">
            <a:off x="4127060" y="3663472"/>
            <a:ext cx="366934" cy="5145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8" name="Curved Connector 27">
            <a:extLst>
              <a:ext uri="{FF2B5EF4-FFF2-40B4-BE49-F238E27FC236}">
                <a16:creationId xmlns:a16="http://schemas.microsoft.com/office/drawing/2014/main" id="{6CFD7A95-DA72-6F44-8E9A-5AB3C84E572D}"/>
              </a:ext>
            </a:extLst>
          </p:cNvPr>
          <p:cNvCxnSpPr>
            <a:cxnSpLocks/>
            <a:stCxn id="9" idx="4"/>
            <a:endCxn id="13" idx="0"/>
          </p:cNvCxnSpPr>
          <p:nvPr/>
        </p:nvCxnSpPr>
        <p:spPr bwMode="auto">
          <a:xfrm rot="16200000" flipH="1">
            <a:off x="4631116" y="3159416"/>
            <a:ext cx="366934" cy="1522622"/>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1" name="Curved Connector 30">
            <a:extLst>
              <a:ext uri="{FF2B5EF4-FFF2-40B4-BE49-F238E27FC236}">
                <a16:creationId xmlns:a16="http://schemas.microsoft.com/office/drawing/2014/main" id="{4DB8398B-3504-9841-A3A6-0BB5A6EE8D0E}"/>
              </a:ext>
            </a:extLst>
          </p:cNvPr>
          <p:cNvCxnSpPr>
            <a:cxnSpLocks/>
            <a:stCxn id="9" idx="4"/>
            <a:endCxn id="14" idx="0"/>
          </p:cNvCxnSpPr>
          <p:nvPr/>
        </p:nvCxnSpPr>
        <p:spPr bwMode="auto">
          <a:xfrm rot="5400000">
            <a:off x="2983239" y="3804483"/>
            <a:ext cx="1137257" cy="10028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5" name="Curved Connector 34">
            <a:extLst>
              <a:ext uri="{FF2B5EF4-FFF2-40B4-BE49-F238E27FC236}">
                <a16:creationId xmlns:a16="http://schemas.microsoft.com/office/drawing/2014/main" id="{9B0C42CA-B25C-CE4A-9914-E695B0C1C34C}"/>
              </a:ext>
            </a:extLst>
          </p:cNvPr>
          <p:cNvCxnSpPr>
            <a:cxnSpLocks/>
            <a:stCxn id="9" idx="4"/>
            <a:endCxn id="15" idx="0"/>
          </p:cNvCxnSpPr>
          <p:nvPr/>
        </p:nvCxnSpPr>
        <p:spPr bwMode="auto">
          <a:xfrm rot="5400000">
            <a:off x="3484644" y="4305888"/>
            <a:ext cx="1137257" cy="1270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8" name="Curved Connector 37">
            <a:extLst>
              <a:ext uri="{FF2B5EF4-FFF2-40B4-BE49-F238E27FC236}">
                <a16:creationId xmlns:a16="http://schemas.microsoft.com/office/drawing/2014/main" id="{BE20477A-ADA4-5F4C-BA06-981462F83BF6}"/>
              </a:ext>
            </a:extLst>
          </p:cNvPr>
          <p:cNvCxnSpPr>
            <a:cxnSpLocks/>
            <a:stCxn id="9" idx="4"/>
            <a:endCxn id="16" idx="0"/>
          </p:cNvCxnSpPr>
          <p:nvPr/>
        </p:nvCxnSpPr>
        <p:spPr bwMode="auto">
          <a:xfrm rot="16200000" flipH="1">
            <a:off x="3993927" y="3796605"/>
            <a:ext cx="1137257" cy="101856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1" name="Curved Connector 40">
            <a:extLst>
              <a:ext uri="{FF2B5EF4-FFF2-40B4-BE49-F238E27FC236}">
                <a16:creationId xmlns:a16="http://schemas.microsoft.com/office/drawing/2014/main" id="{551F5207-1043-F246-AE4A-D020F0A486C1}"/>
              </a:ext>
            </a:extLst>
          </p:cNvPr>
          <p:cNvCxnSpPr>
            <a:cxnSpLocks/>
            <a:stCxn id="9" idx="4"/>
            <a:endCxn id="17" idx="0"/>
          </p:cNvCxnSpPr>
          <p:nvPr/>
        </p:nvCxnSpPr>
        <p:spPr bwMode="auto">
          <a:xfrm rot="5400000">
            <a:off x="2924207"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4" name="Curved Connector 43">
            <a:extLst>
              <a:ext uri="{FF2B5EF4-FFF2-40B4-BE49-F238E27FC236}">
                <a16:creationId xmlns:a16="http://schemas.microsoft.com/office/drawing/2014/main" id="{66BFCDBF-AE8D-8B4E-B03D-64708C7DEE50}"/>
              </a:ext>
            </a:extLst>
          </p:cNvPr>
          <p:cNvCxnSpPr>
            <a:cxnSpLocks/>
            <a:stCxn id="9" idx="4"/>
            <a:endCxn id="18" idx="0"/>
          </p:cNvCxnSpPr>
          <p:nvPr/>
        </p:nvCxnSpPr>
        <p:spPr bwMode="auto">
          <a:xfrm rot="16200000" flipH="1">
            <a:off x="3428263"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7" name="Curved Connector 46">
            <a:extLst>
              <a:ext uri="{FF2B5EF4-FFF2-40B4-BE49-F238E27FC236}">
                <a16:creationId xmlns:a16="http://schemas.microsoft.com/office/drawing/2014/main" id="{8375EFCB-616B-2E4E-AEC5-2E7B581448A8}"/>
              </a:ext>
            </a:extLst>
          </p:cNvPr>
          <p:cNvCxnSpPr>
            <a:cxnSpLocks/>
            <a:stCxn id="9" idx="4"/>
            <a:endCxn id="19" idx="0"/>
          </p:cNvCxnSpPr>
          <p:nvPr/>
        </p:nvCxnSpPr>
        <p:spPr bwMode="auto">
          <a:xfrm rot="16200000" flipH="1">
            <a:off x="2900288" y="4890244"/>
            <a:ext cx="2320641" cy="14672"/>
          </a:xfrm>
          <a:prstGeom prst="curvedConnector3">
            <a:avLst>
              <a:gd name="adj1" fmla="val 50512"/>
            </a:avLst>
          </a:prstGeom>
          <a:solidFill>
            <a:schemeClr val="accent1"/>
          </a:solid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29153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Edge Flow</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3"/>
          <p:cNvPicPr>
            <a:picLocks noChangeAspect="1" noChangeArrowheads="1"/>
          </p:cNvPicPr>
          <p:nvPr/>
        </p:nvPicPr>
        <p:blipFill>
          <a:blip r:embed="rId3" cstate="print"/>
          <a:srcRect/>
          <a:stretch>
            <a:fillRect/>
          </a:stretch>
        </p:blipFill>
        <p:spPr bwMode="auto">
          <a:xfrm>
            <a:off x="2757087" y="1611356"/>
            <a:ext cx="4412729" cy="3975432"/>
          </a:xfrm>
          <a:prstGeom prst="rect">
            <a:avLst/>
          </a:prstGeom>
          <a:noFill/>
          <a:ln w="9525">
            <a:noFill/>
            <a:miter lim="800000"/>
            <a:headEnd/>
            <a:tailEnd/>
          </a:ln>
        </p:spPr>
      </p:pic>
      <p:sp>
        <p:nvSpPr>
          <p:cNvPr id="6" name="TextBox 5"/>
          <p:cNvSpPr txBox="1"/>
          <p:nvPr/>
        </p:nvSpPr>
        <p:spPr>
          <a:xfrm>
            <a:off x="8222482" y="175537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7" name="Group 6"/>
          <p:cNvGrpSpPr/>
          <p:nvPr/>
        </p:nvGrpSpPr>
        <p:grpSpPr>
          <a:xfrm>
            <a:off x="3464133" y="2547460"/>
            <a:ext cx="4033017" cy="414176"/>
            <a:chOff x="2758766" y="2348880"/>
            <a:chExt cx="4033017" cy="414176"/>
          </a:xfrm>
        </p:grpSpPr>
        <p:sp>
          <p:nvSpPr>
            <p:cNvPr id="8" name="Rectangle 7"/>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9" name="Rectangle 8"/>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0" name="Rectangle 9"/>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2" name="Group 11"/>
          <p:cNvGrpSpPr/>
          <p:nvPr/>
        </p:nvGrpSpPr>
        <p:grpSpPr>
          <a:xfrm>
            <a:off x="3909215" y="3399017"/>
            <a:ext cx="3143286" cy="400110"/>
            <a:chOff x="3203848" y="3200437"/>
            <a:chExt cx="3143286" cy="400110"/>
          </a:xfrm>
        </p:grpSpPr>
        <p:sp>
          <p:nvSpPr>
            <p:cNvPr id="13" name="Rectangle 12"/>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4" name="Rectangle 13"/>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5" name="Rectangle 14"/>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16" name="Group 15"/>
          <p:cNvGrpSpPr/>
          <p:nvPr/>
        </p:nvGrpSpPr>
        <p:grpSpPr>
          <a:xfrm>
            <a:off x="4542186" y="4203644"/>
            <a:ext cx="1946262" cy="400110"/>
            <a:chOff x="3836819" y="4005064"/>
            <a:chExt cx="1946262" cy="400110"/>
          </a:xfrm>
        </p:grpSpPr>
        <p:sp>
          <p:nvSpPr>
            <p:cNvPr id="17" name="Rectangle 16"/>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18" name="Rectangle 17"/>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19" name="Rectangle 18"/>
          <p:cNvSpPr/>
          <p:nvPr/>
        </p:nvSpPr>
        <p:spPr>
          <a:xfrm>
            <a:off x="5539515" y="505993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grpSp>
        <p:nvGrpSpPr>
          <p:cNvPr id="22" name="Group 21"/>
          <p:cNvGrpSpPr/>
          <p:nvPr/>
        </p:nvGrpSpPr>
        <p:grpSpPr>
          <a:xfrm>
            <a:off x="4235852" y="4659820"/>
            <a:ext cx="1400577" cy="400110"/>
            <a:chOff x="4376920" y="5454360"/>
            <a:chExt cx="1400577" cy="400110"/>
          </a:xfrm>
        </p:grpSpPr>
        <p:sp>
          <p:nvSpPr>
            <p:cNvPr id="20" name="Rectangle 19"/>
            <p:cNvSpPr/>
            <p:nvPr/>
          </p:nvSpPr>
          <p:spPr>
            <a:xfrm>
              <a:off x="4376920" y="5454360"/>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1" name="Rectangle 20"/>
            <p:cNvSpPr/>
            <p:nvPr/>
          </p:nvSpPr>
          <p:spPr>
            <a:xfrm>
              <a:off x="5164829" y="5454360"/>
              <a:ext cx="612668" cy="400110"/>
            </a:xfrm>
            <a:prstGeom prst="rect">
              <a:avLst/>
            </a:prstGeom>
            <a:solidFill>
              <a:schemeClr val="bg1"/>
            </a:solidFill>
          </p:spPr>
          <p:txBody>
            <a:bodyPr wrap="none">
              <a:spAutoFit/>
            </a:bodyPr>
            <a:lstStyle/>
            <a:p>
              <a:r>
                <a:rPr lang="en-US" sz="2000">
                  <a:solidFill>
                    <a:schemeClr val="tx1"/>
                  </a:solidFill>
                  <a:latin typeface="Cooper Black" panose="0208090404030B020404" pitchFamily="18" charset="77"/>
                  <a:cs typeface="Arial" pitchFamily="34" charset="0"/>
                </a:rPr>
                <a:t>1/2</a:t>
              </a:r>
              <a:endParaRPr lang="en-US" sz="2000" dirty="0">
                <a:solidFill>
                  <a:schemeClr val="tx1"/>
                </a:solidFill>
                <a:latin typeface="Cooper Black" panose="0208090404030B020404" pitchFamily="18" charset="77"/>
                <a:cs typeface="Arial" pitchFamily="34" charset="0"/>
              </a:endParaRPr>
            </a:p>
          </p:txBody>
        </p:sp>
      </p:grpSp>
      <p:grpSp>
        <p:nvGrpSpPr>
          <p:cNvPr id="27" name="Group 26"/>
          <p:cNvGrpSpPr/>
          <p:nvPr/>
        </p:nvGrpSpPr>
        <p:grpSpPr>
          <a:xfrm>
            <a:off x="3739938" y="3842278"/>
            <a:ext cx="2487885" cy="400110"/>
            <a:chOff x="3881006" y="4636818"/>
            <a:chExt cx="2487885" cy="400110"/>
          </a:xfrm>
        </p:grpSpPr>
        <p:sp>
          <p:nvSpPr>
            <p:cNvPr id="23" name="Rectangle 22"/>
            <p:cNvSpPr/>
            <p:nvPr/>
          </p:nvSpPr>
          <p:spPr>
            <a:xfrm>
              <a:off x="3881006" y="4636818"/>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24" name="Rectangle 23"/>
            <p:cNvSpPr/>
            <p:nvPr/>
          </p:nvSpPr>
          <p:spPr>
            <a:xfrm>
              <a:off x="4389746"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5" name="Rectangle 24"/>
            <p:cNvSpPr/>
            <p:nvPr/>
          </p:nvSpPr>
          <p:spPr>
            <a:xfrm>
              <a:off x="5173558"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6" name="Rectangle 25"/>
            <p:cNvSpPr/>
            <p:nvPr/>
          </p:nvSpPr>
          <p:spPr>
            <a:xfrm>
              <a:off x="5832983" y="4636818"/>
              <a:ext cx="535908" cy="400110"/>
            </a:xfrm>
            <a:prstGeom prst="rect">
              <a:avLst/>
            </a:prstGeom>
            <a:solidFill>
              <a:schemeClr val="bg1"/>
            </a:solidFill>
          </p:spPr>
          <p:txBody>
            <a:bodyPr wrap="squar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4" name="Group 33"/>
          <p:cNvGrpSpPr/>
          <p:nvPr/>
        </p:nvGrpSpPr>
        <p:grpSpPr>
          <a:xfrm>
            <a:off x="3131189" y="3006583"/>
            <a:ext cx="3599589" cy="400110"/>
            <a:chOff x="3272257" y="3801123"/>
            <a:chExt cx="3599589" cy="400110"/>
          </a:xfrm>
        </p:grpSpPr>
        <p:sp>
          <p:nvSpPr>
            <p:cNvPr id="29" name="Rectangle 28"/>
            <p:cNvSpPr/>
            <p:nvPr/>
          </p:nvSpPr>
          <p:spPr>
            <a:xfrm>
              <a:off x="3272257"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0" name="Rectangle 29"/>
            <p:cNvSpPr/>
            <p:nvPr/>
          </p:nvSpPr>
          <p:spPr>
            <a:xfrm>
              <a:off x="3939664"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1" name="Rectangle 30"/>
            <p:cNvSpPr/>
            <p:nvPr/>
          </p:nvSpPr>
          <p:spPr>
            <a:xfrm>
              <a:off x="5255459"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2" name="Rectangle 31"/>
            <p:cNvSpPr/>
            <p:nvPr/>
          </p:nvSpPr>
          <p:spPr>
            <a:xfrm>
              <a:off x="5953328"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3" name="Rectangle 32"/>
            <p:cNvSpPr/>
            <p:nvPr/>
          </p:nvSpPr>
          <p:spPr>
            <a:xfrm>
              <a:off x="6533291"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9" name="Group 38"/>
          <p:cNvGrpSpPr/>
          <p:nvPr/>
        </p:nvGrpSpPr>
        <p:grpSpPr>
          <a:xfrm>
            <a:off x="3863213" y="2113859"/>
            <a:ext cx="2370221" cy="400110"/>
            <a:chOff x="4004281" y="2908399"/>
            <a:chExt cx="2370221" cy="400110"/>
          </a:xfrm>
        </p:grpSpPr>
        <p:sp>
          <p:nvSpPr>
            <p:cNvPr id="28" name="Rectangle 27"/>
            <p:cNvSpPr/>
            <p:nvPr/>
          </p:nvSpPr>
          <p:spPr>
            <a:xfrm>
              <a:off x="4004281"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6" name="Rectangle 35"/>
            <p:cNvSpPr/>
            <p:nvPr/>
          </p:nvSpPr>
          <p:spPr>
            <a:xfrm>
              <a:off x="457489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7" name="Rectangle 36"/>
            <p:cNvSpPr/>
            <p:nvPr/>
          </p:nvSpPr>
          <p:spPr>
            <a:xfrm>
              <a:off x="527922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4</a:t>
              </a:r>
            </a:p>
          </p:txBody>
        </p:sp>
        <p:sp>
          <p:nvSpPr>
            <p:cNvPr id="38" name="Rectangle 37"/>
            <p:cNvSpPr/>
            <p:nvPr/>
          </p:nvSpPr>
          <p:spPr>
            <a:xfrm>
              <a:off x="6035947"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grpSp>
      <p:sp>
        <p:nvSpPr>
          <p:cNvPr id="40" name="TextBox 39"/>
          <p:cNvSpPr txBox="1"/>
          <p:nvPr/>
        </p:nvSpPr>
        <p:spPr>
          <a:xfrm>
            <a:off x="5603867" y="5108897"/>
            <a:ext cx="1665842" cy="584775"/>
          </a:xfrm>
          <a:prstGeom prst="rect">
            <a:avLst/>
          </a:prstGeom>
          <a:noFill/>
        </p:spPr>
        <p:txBody>
          <a:bodyPr wrap="none" rtlCol="0">
            <a:spAutoFit/>
          </a:bodyPr>
          <a:lstStyle/>
          <a:p>
            <a:r>
              <a:rPr lang="en-US" sz="1600" dirty="0">
                <a:latin typeface="Arial" pitchFamily="34" charset="0"/>
                <a:cs typeface="Arial" pitchFamily="34" charset="0"/>
              </a:rPr>
              <a:t>1 path </a:t>
            </a:r>
            <a:r>
              <a:rPr lang="en-US" sz="1600">
                <a:latin typeface="Arial" pitchFamily="34" charset="0"/>
                <a:cs typeface="Arial" pitchFamily="34" charset="0"/>
              </a:rPr>
              <a:t>to K</a:t>
            </a:r>
            <a:endParaRPr lang="en-US" sz="1600" dirty="0">
              <a:latin typeface="Arial" pitchFamily="34" charset="0"/>
              <a:cs typeface="Arial" pitchFamily="34" charset="0"/>
            </a:endParaRPr>
          </a:p>
          <a:p>
            <a:r>
              <a:rPr lang="en-US" sz="1600" dirty="0">
                <a:latin typeface="Arial" pitchFamily="34" charset="0"/>
                <a:cs typeface="Arial" pitchFamily="34" charset="0"/>
              </a:rPr>
              <a:t>distribute evenly</a:t>
            </a:r>
          </a:p>
        </p:txBody>
      </p:sp>
      <p:sp>
        <p:nvSpPr>
          <p:cNvPr id="41" name="TextBox 40"/>
          <p:cNvSpPr txBox="1"/>
          <p:nvPr/>
        </p:nvSpPr>
        <p:spPr>
          <a:xfrm>
            <a:off x="6397832" y="4405645"/>
            <a:ext cx="1653018" cy="584775"/>
          </a:xfrm>
          <a:prstGeom prst="rect">
            <a:avLst/>
          </a:prstGeom>
          <a:noFill/>
        </p:spPr>
        <p:txBody>
          <a:bodyPr wrap="none" rtlCol="0">
            <a:spAutoFit/>
          </a:bodyPr>
          <a:lstStyle/>
          <a:p>
            <a:r>
              <a:rPr lang="en-US" sz="1600" dirty="0">
                <a:latin typeface="Arial" pitchFamily="34" charset="0"/>
                <a:cs typeface="Arial" pitchFamily="34" charset="0"/>
              </a:rPr>
              <a:t>1+1/2 paths to J</a:t>
            </a:r>
          </a:p>
          <a:p>
            <a:r>
              <a:rPr lang="en-US" sz="1600" dirty="0">
                <a:latin typeface="Arial" pitchFamily="34" charset="0"/>
                <a:cs typeface="Arial" pitchFamily="34" charset="0"/>
              </a:rPr>
              <a:t>distribute 1:2</a:t>
            </a:r>
          </a:p>
        </p:txBody>
      </p:sp>
      <p:sp>
        <p:nvSpPr>
          <p:cNvPr id="42" name="TextBox 41"/>
          <p:cNvSpPr txBox="1"/>
          <p:nvPr/>
        </p:nvSpPr>
        <p:spPr>
          <a:xfrm>
            <a:off x="6808975" y="3733706"/>
            <a:ext cx="1665842"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distribute evenly</a:t>
            </a:r>
          </a:p>
        </p:txBody>
      </p:sp>
      <mc:AlternateContent xmlns:mc="http://schemas.openxmlformats.org/markup-compatibility/2006" xmlns:a14="http://schemas.microsoft.com/office/drawing/2010/main">
        <mc:Choice Requires="a14">
          <p:sp>
            <p:nvSpPr>
              <p:cNvPr id="45" name="TextBox 44"/>
              <p:cNvSpPr txBox="1"/>
              <p:nvPr/>
            </p:nvSpPr>
            <p:spPr>
              <a:xfrm>
                <a:off x="229042" y="4616056"/>
                <a:ext cx="3546740" cy="980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800" b="0" i="1" smtClean="0">
                          <a:latin typeface="Cambria Math" charset="0"/>
                        </a:rPr>
                        <m:t>𝑤𝑒𝑖𝑔h𝑡</m:t>
                      </m:r>
                      <m:r>
                        <a:rPr lang="fr-CH" sz="1800" b="0" i="1" smtClean="0">
                          <a:latin typeface="Cambria Math" panose="02040503050406030204" pitchFamily="18" charset="0"/>
                        </a:rPr>
                        <m:t>_</m:t>
                      </m:r>
                      <m:r>
                        <a:rPr lang="fr-CH" sz="1800" b="0" i="1" smtClean="0">
                          <a:latin typeface="Cambria Math" charset="0"/>
                        </a:rPr>
                        <m:t>𝑡𝑜</m:t>
                      </m:r>
                      <m:r>
                        <a:rPr lang="fr-CH" sz="1800" b="0" i="1" smtClean="0">
                          <a:latin typeface="Cambria Math" panose="02040503050406030204" pitchFamily="18" charset="0"/>
                        </a:rPr>
                        <m:t>_</m:t>
                      </m:r>
                      <m:r>
                        <a:rPr lang="fr-CH" sz="1800" b="0" i="1" smtClean="0">
                          <a:latin typeface="Cambria Math" panose="02040503050406030204" pitchFamily="18" charset="0"/>
                        </a:rPr>
                        <m:t>𝑑𝑖𝑠𝑡𝑟𝑖𝑏𝑢𝑡𝑒</m:t>
                      </m:r>
                      <m:d>
                        <m:dPr>
                          <m:ctrlPr>
                            <a:rPr lang="fr-CH" sz="1800" b="0" i="1" smtClean="0">
                              <a:latin typeface="Cambria Math" panose="02040503050406030204" pitchFamily="18" charset="0"/>
                            </a:rPr>
                          </m:ctrlPr>
                        </m:dPr>
                        <m:e>
                          <m:r>
                            <a:rPr lang="fr-CH" sz="1800" b="0" i="1" smtClean="0">
                              <a:latin typeface="Cambria Math" charset="0"/>
                            </a:rPr>
                            <m:t>𝑋</m:t>
                          </m:r>
                        </m:e>
                      </m:d>
                      <m:r>
                        <a:rPr lang="fr-CH" sz="1800" b="0" i="1" smtClean="0">
                          <a:latin typeface="Cambria Math" charset="0"/>
                        </a:rPr>
                        <m:t>=</m:t>
                      </m:r>
                    </m:oMath>
                  </m:oMathPara>
                </a14:m>
                <a:endParaRPr lang="fr-CH" sz="1800" b="0" i="1" dirty="0">
                  <a:latin typeface="Cambria Math" charset="0"/>
                </a:endParaRPr>
              </a:p>
              <a:p>
                <a:pPr/>
                <a14:m>
                  <m:oMathPara xmlns:m="http://schemas.openxmlformats.org/officeDocument/2006/math">
                    <m:oMathParaPr>
                      <m:jc m:val="centerGroup"/>
                    </m:oMathParaPr>
                    <m:oMath xmlns:m="http://schemas.openxmlformats.org/officeDocument/2006/math">
                      <m:r>
                        <a:rPr lang="fr-CH" sz="1800" b="0" i="1" smtClean="0">
                          <a:latin typeface="Cambria Math" charset="0"/>
                        </a:rPr>
                        <m:t>1+</m:t>
                      </m:r>
                      <m:nary>
                        <m:naryPr>
                          <m:chr m:val="∑"/>
                          <m:supHide m:val="on"/>
                          <m:ctrlPr>
                            <a:rPr lang="fr-CH" sz="1800" i="1">
                              <a:latin typeface="Cambria Math" panose="02040503050406030204" pitchFamily="18" charset="0"/>
                            </a:rPr>
                          </m:ctrlPr>
                        </m:naryPr>
                        <m:sub>
                          <m:r>
                            <a:rPr lang="fr-CH" sz="1800" b="0" i="1" smtClean="0">
                              <a:latin typeface="Cambria Math" charset="0"/>
                            </a:rPr>
                            <m:t>𝐶</m:t>
                          </m:r>
                          <m:r>
                            <a:rPr lang="fr-CH" sz="1800" i="1">
                              <a:latin typeface="Cambria Math" charset="0"/>
                            </a:rPr>
                            <m:t> </m:t>
                          </m:r>
                          <m:r>
                            <a:rPr lang="fr-CH" sz="1800" b="0" i="1" smtClean="0">
                              <a:latin typeface="Cambria Math" charset="0"/>
                            </a:rPr>
                            <m:t>𝑐h𝑖𝑙𝑑</m:t>
                          </m:r>
                          <m:r>
                            <a:rPr lang="fr-CH" sz="1800" b="0" i="1" smtClean="0">
                              <a:latin typeface="Cambria Math" charset="0"/>
                            </a:rPr>
                            <m:t> </m:t>
                          </m:r>
                          <m:r>
                            <a:rPr lang="fr-CH" sz="1800" i="1">
                              <a:latin typeface="Cambria Math" charset="0"/>
                            </a:rPr>
                            <m:t>𝑜𝑓</m:t>
                          </m:r>
                          <m:r>
                            <a:rPr lang="fr-CH" sz="1800" i="1">
                              <a:latin typeface="Cambria Math" charset="0"/>
                            </a:rPr>
                            <m:t> </m:t>
                          </m:r>
                          <m:r>
                            <a:rPr lang="fr-CH" sz="1800" i="1">
                              <a:latin typeface="Cambria Math" charset="0"/>
                            </a:rPr>
                            <m:t>𝑋</m:t>
                          </m:r>
                        </m:sub>
                        <m:sup/>
                        <m:e>
                          <m:r>
                            <a:rPr lang="fr-CH" sz="1800" b="0" i="1" smtClean="0">
                              <a:latin typeface="Cambria Math" charset="0"/>
                            </a:rPr>
                            <m:t>𝑒𝑑𝑔𝑒</m:t>
                          </m:r>
                          <m:r>
                            <a:rPr lang="fr-CH" sz="1800" b="0" i="1" smtClean="0">
                              <a:latin typeface="Cambria Math" panose="02040503050406030204" pitchFamily="18" charset="0"/>
                            </a:rPr>
                            <m:t>_</m:t>
                          </m:r>
                          <m:r>
                            <a:rPr lang="fr-CH" sz="1800" b="0" i="1" smtClean="0">
                              <a:latin typeface="Cambria Math" charset="0"/>
                            </a:rPr>
                            <m:t>𝑤𝑒𝑖𝑔h𝑡</m:t>
                          </m:r>
                          <m:r>
                            <a:rPr lang="fr-CH" sz="1800" i="1">
                              <a:latin typeface="Cambria Math" charset="0"/>
                            </a:rPr>
                            <m:t>(</m:t>
                          </m:r>
                          <m:r>
                            <a:rPr lang="fr-CH" sz="1800" b="0" i="1" smtClean="0">
                              <a:latin typeface="Cambria Math" charset="0"/>
                            </a:rPr>
                            <m:t>𝑋</m:t>
                          </m:r>
                          <m:r>
                            <a:rPr lang="fr-CH" sz="1800" b="0" i="1" smtClean="0">
                              <a:latin typeface="Cambria Math" charset="0"/>
                            </a:rPr>
                            <m:t>−</m:t>
                          </m:r>
                          <m:r>
                            <a:rPr lang="fr-CH" sz="1800" b="0" i="1" smtClean="0">
                              <a:latin typeface="Cambria Math" charset="0"/>
                            </a:rPr>
                            <m:t>𝐶</m:t>
                          </m:r>
                          <m:r>
                            <a:rPr lang="fr-CH" sz="1800" i="1">
                              <a:latin typeface="Cambria Math" charset="0"/>
                            </a:rPr>
                            <m:t>)</m:t>
                          </m:r>
                        </m:e>
                      </m:nary>
                    </m:oMath>
                  </m:oMathPara>
                </a14:m>
                <a:endParaRPr lang="en-US" sz="1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229042" y="4616056"/>
                <a:ext cx="3546740" cy="980461"/>
              </a:xfrm>
              <a:prstGeom prst="rect">
                <a:avLst/>
              </a:prstGeom>
              <a:blipFill>
                <a:blip r:embed="rId4"/>
                <a:stretch>
                  <a:fillRect l="-3214" t="-69620" r="-1071" b="-131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96B543C4-1E29-0449-BEC9-1A6C524BF054}"/>
                  </a:ext>
                </a:extLst>
              </p:cNvPr>
              <p:cNvSpPr/>
              <p:nvPr/>
            </p:nvSpPr>
            <p:spPr>
              <a:xfrm>
                <a:off x="559492" y="5836255"/>
                <a:ext cx="3108223" cy="584775"/>
              </a:xfrm>
              <a:prstGeom prst="rect">
                <a:avLst/>
              </a:prstGeom>
            </p:spPr>
            <p:txBody>
              <a:bodyPr wrap="none">
                <a:spAutoFit/>
              </a:bodyPr>
              <a:lstStyle/>
              <a:p>
                <a14:m>
                  <m:oMath xmlns:m="http://schemas.openxmlformats.org/officeDocument/2006/math">
                    <m:r>
                      <a:rPr lang="fr-CH" sz="1600" i="1">
                        <a:latin typeface="Cambria Math" charset="0"/>
                      </a:rPr>
                      <m:t>𝑒𝑑𝑔𝑒</m:t>
                    </m:r>
                    <m:r>
                      <a:rPr lang="fr-CH" sz="1600" b="0" i="1">
                        <a:latin typeface="Cambria Math" panose="02040503050406030204" pitchFamily="18" charset="0"/>
                      </a:rPr>
                      <m:t>_</m:t>
                    </m:r>
                    <m:r>
                      <a:rPr lang="fr-CH" sz="1600" i="1">
                        <a:latin typeface="Cambria Math" charset="0"/>
                      </a:rPr>
                      <m:t>𝑤𝑒𝑖𝑔h𝑡</m:t>
                    </m:r>
                    <m:d>
                      <m:dPr>
                        <m:ctrlPr>
                          <a:rPr lang="fr-CH" sz="1600" i="1">
                            <a:latin typeface="Cambria Math" panose="02040503050406030204" pitchFamily="18" charset="0"/>
                          </a:rPr>
                        </m:ctrlPr>
                      </m:dPr>
                      <m:e>
                        <m:r>
                          <a:rPr lang="fr-CH" sz="1600" i="1">
                            <a:latin typeface="Cambria Math" charset="0"/>
                          </a:rPr>
                          <m:t>𝑋</m:t>
                        </m:r>
                        <m:r>
                          <a:rPr lang="fr-CH" sz="1600" i="1">
                            <a:latin typeface="Cambria Math" charset="0"/>
                          </a:rPr>
                          <m:t>−</m:t>
                        </m:r>
                        <m:r>
                          <a:rPr lang="fr-CH" sz="1600" i="1">
                            <a:latin typeface="Cambria Math" charset="0"/>
                          </a:rPr>
                          <m:t>𝐶</m:t>
                        </m:r>
                      </m:e>
                    </m:d>
                  </m:oMath>
                </a14:m>
                <a:r>
                  <a:rPr lang="en-US" sz="1600">
                    <a:latin typeface="Calibri" panose="020F0502020204030204" pitchFamily="34" charset="0"/>
                    <a:cs typeface="Calibri" panose="020F0502020204030204" pitchFamily="34" charset="0"/>
                  </a:rPr>
                  <a:t> depends on </a:t>
                </a:r>
              </a:p>
              <a:p>
                <a:r>
                  <a:rPr lang="en-US" sz="1600">
                    <a:latin typeface="Calibri" panose="020F0502020204030204" pitchFamily="34" charset="0"/>
                    <a:cs typeface="Calibri" panose="020F0502020204030204" pitchFamily="34" charset="0"/>
                  </a:rPr>
                  <a:t>ratio of </a:t>
                </a:r>
                <a14:m>
                  <m:oMath xmlns:m="http://schemas.openxmlformats.org/officeDocument/2006/math">
                    <m:r>
                      <a:rPr lang="fr-CH" sz="1600" i="1">
                        <a:latin typeface="Cambria Math" charset="0"/>
                      </a:rPr>
                      <m:t>#</m:t>
                    </m:r>
                    <m:r>
                      <a:rPr lang="fr-CH" sz="1600" i="1">
                        <a:latin typeface="Cambria Math" charset="0"/>
                      </a:rPr>
                      <m:t>𝑠h𝑜𝑟𝑡𝑒𝑠𝑡𝑝𝑎𝑡h𝑠</m:t>
                    </m:r>
                    <m:d>
                      <m:dPr>
                        <m:ctrlPr>
                          <a:rPr lang="fr-CH" sz="1600" i="1">
                            <a:latin typeface="Cambria Math" panose="02040503050406030204" pitchFamily="18" charset="0"/>
                          </a:rPr>
                        </m:ctrlPr>
                      </m:dPr>
                      <m:e>
                        <m:r>
                          <a:rPr lang="fr-CH" sz="1600" i="1">
                            <a:latin typeface="Cambria Math" charset="0"/>
                          </a:rPr>
                          <m:t>𝐴</m:t>
                        </m:r>
                        <m:r>
                          <a:rPr lang="fr-CH" sz="1600" i="1">
                            <a:latin typeface="Cambria Math" charset="0"/>
                          </a:rPr>
                          <m:t>−</m:t>
                        </m:r>
                        <m:r>
                          <a:rPr lang="fr-CH" sz="1600" i="1">
                            <a:latin typeface="Cambria Math" charset="0"/>
                          </a:rPr>
                          <m:t>𝑋</m:t>
                        </m:r>
                      </m:e>
                    </m:d>
                  </m:oMath>
                </a14:m>
                <a:endParaRPr lang="en-US" sz="1600">
                  <a:latin typeface="Calibri" panose="020F0502020204030204" pitchFamily="34" charset="0"/>
                  <a:cs typeface="Calibri" panose="020F0502020204030204" pitchFamily="34" charset="0"/>
                </a:endParaRPr>
              </a:p>
            </p:txBody>
          </p:sp>
        </mc:Choice>
        <mc:Fallback>
          <p:sp>
            <p:nvSpPr>
              <p:cNvPr id="46" name="Rectangle 45">
                <a:extLst>
                  <a:ext uri="{FF2B5EF4-FFF2-40B4-BE49-F238E27FC236}">
                    <a16:creationId xmlns:a16="http://schemas.microsoft.com/office/drawing/2014/main" id="{96B543C4-1E29-0449-BEC9-1A6C524BF054}"/>
                  </a:ext>
                </a:extLst>
              </p:cNvPr>
              <p:cNvSpPr>
                <a:spLocks noRot="1" noChangeAspect="1" noMove="1" noResize="1" noEditPoints="1" noAdjustHandles="1" noChangeArrowheads="1" noChangeShapeType="1" noTextEdit="1"/>
              </p:cNvSpPr>
              <p:nvPr/>
            </p:nvSpPr>
            <p:spPr>
              <a:xfrm>
                <a:off x="559492" y="5836255"/>
                <a:ext cx="3108223" cy="584775"/>
              </a:xfrm>
              <a:prstGeom prst="rect">
                <a:avLst/>
              </a:prstGeom>
              <a:blipFill>
                <a:blip r:embed="rId5"/>
                <a:stretch>
                  <a:fillRect t="-4255" r="-816" b="-10638"/>
                </a:stretch>
              </a:blipFill>
            </p:spPr>
            <p:txBody>
              <a:bodyPr/>
              <a:lstStyle/>
              <a:p>
                <a:r>
                  <a:rPr lang="en-CH">
                    <a:noFill/>
                  </a:rPr>
                  <a:t> </a:t>
                </a:r>
              </a:p>
            </p:txBody>
          </p:sp>
        </mc:Fallback>
      </mc:AlternateContent>
    </p:spTree>
    <p:extLst>
      <p:ext uri="{BB962C8B-B14F-4D97-AF65-F5344CB8AC3E}">
        <p14:creationId xmlns:p14="http://schemas.microsoft.com/office/powerpoint/2010/main" val="34424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Computing </a:t>
            </a:r>
            <a:r>
              <a:rPr lang="en-US" dirty="0" err="1"/>
              <a:t>Betweenness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Build one BFS structure for each node </a:t>
            </a:r>
          </a:p>
          <a:p>
            <a:pPr marL="514350" indent="-514350">
              <a:buFont typeface="+mj-lt"/>
              <a:buAutoNum type="arabicPeriod"/>
            </a:pPr>
            <a:r>
              <a:rPr lang="en-US" dirty="0"/>
              <a:t>Determine edge flow values for each edge using the previous procedure </a:t>
            </a:r>
          </a:p>
          <a:p>
            <a:pPr marL="514350" indent="-514350">
              <a:buFont typeface="+mj-lt"/>
              <a:buAutoNum type="arabicPeriod"/>
            </a:pPr>
            <a:r>
              <a:rPr lang="en-US" dirty="0"/>
              <a:t>Sum up the flow values of each edge in all BFS structures to obtain </a:t>
            </a:r>
            <a:r>
              <a:rPr lang="en-US" dirty="0" err="1"/>
              <a:t>betweenness</a:t>
            </a:r>
            <a:r>
              <a:rPr lang="en-US" dirty="0"/>
              <a:t> value</a:t>
            </a:r>
          </a:p>
          <a:p>
            <a:pPr lvl="1"/>
            <a:r>
              <a:rPr lang="en-US" dirty="0"/>
              <a:t>Flows are computed between each pairs of nodes → final values divided by 2</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77884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F7C846-016A-D541-8BA9-D646EF17695E}"/>
                  </a:ext>
                </a:extLst>
              </p:cNvPr>
              <p:cNvSpPr>
                <a:spLocks noGrp="1"/>
              </p:cNvSpPr>
              <p:nvPr>
                <p:ph type="title"/>
              </p:nvPr>
            </p:nvSpPr>
            <p:spPr/>
            <p:txBody>
              <a:bodyPr/>
              <a:lstStyle/>
              <a:p>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altLang="en-US" b="0" dirty="0">
                    <a:ea typeface="MS PGothic" charset="-128"/>
                  </a:rPr>
                  <a:t> </a:t>
                </a:r>
                <a:r>
                  <a:rPr lang="en-US" altLang="en-US" dirty="0">
                    <a:ea typeface="MS PGothic" charset="-128"/>
                  </a:rPr>
                  <a:t>of edge 3-4 is …</a:t>
                </a:r>
                <a:endParaRPr lang="en-US"/>
              </a:p>
            </p:txBody>
          </p:sp>
        </mc:Choice>
        <mc:Fallback xmlns="">
          <p:sp>
            <p:nvSpPr>
              <p:cNvPr id="2" name="Title 1">
                <a:extLst>
                  <a:ext uri="{FF2B5EF4-FFF2-40B4-BE49-F238E27FC236}">
                    <a16:creationId xmlns:a16="http://schemas.microsoft.com/office/drawing/2014/main" id="{62F7C846-016A-D541-8BA9-D646EF17695E}"/>
                  </a:ext>
                </a:extLst>
              </p:cNvPr>
              <p:cNvSpPr>
                <a:spLocks noGrp="1" noRot="1" noChangeAspect="1" noMove="1" noResize="1" noEditPoints="1" noAdjustHandles="1" noChangeArrowheads="1" noChangeShapeType="1" noTextEdit="1"/>
              </p:cNvSpPr>
              <p:nvPr>
                <p:ph type="title"/>
              </p:nvPr>
            </p:nvSpPr>
            <p:spPr>
              <a:blipFill>
                <a:blip r:embed="rId4"/>
                <a:stretch>
                  <a:fillRect l="-306" b="-8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45AD83-1B9D-984E-B02C-B704E1A8F9C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TPAnswers">
            <a:extLst>
              <a:ext uri="{FF2B5EF4-FFF2-40B4-BE49-F238E27FC236}">
                <a16:creationId xmlns:a16="http://schemas.microsoft.com/office/drawing/2014/main" id="{33DB3382-C062-934A-9E80-AE9DAE95CDBC}"/>
              </a:ext>
            </a:extLst>
          </p:cNvPr>
          <p:cNvSpPr txBox="1">
            <a:spLocks/>
          </p:cNvSpPr>
          <p:nvPr>
            <p:custDataLst>
              <p:tags r:id="rId1"/>
            </p:custDataLst>
          </p:nvPr>
        </p:nvSpPr>
        <p:spPr bwMode="auto">
          <a:xfrm>
            <a:off x="331788" y="14938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514350" indent="-514350">
              <a:buFont typeface="Arial" charset="0"/>
              <a:buAutoNum type="alphaUcPeriod"/>
            </a:pPr>
            <a:r>
              <a:rPr lang="en-US" altLang="en-US" kern="0" dirty="0">
                <a:ea typeface="MS PGothic" charset="-128"/>
              </a:rPr>
              <a:t>16</a:t>
            </a:r>
          </a:p>
          <a:p>
            <a:pPr marL="514350" indent="-514350">
              <a:buFont typeface="Arial" charset="0"/>
              <a:buAutoNum type="alphaUcPeriod"/>
            </a:pPr>
            <a:r>
              <a:rPr lang="en-US" altLang="en-US" kern="0" dirty="0">
                <a:ea typeface="MS PGothic" charset="-128"/>
              </a:rPr>
              <a:t>12</a:t>
            </a:r>
          </a:p>
          <a:p>
            <a:pPr marL="514350" indent="-514350">
              <a:buFont typeface="Arial" charset="0"/>
              <a:buAutoNum type="alphaUcPeriod"/>
            </a:pPr>
            <a:r>
              <a:rPr lang="en-US" altLang="en-US" kern="0" dirty="0">
                <a:ea typeface="MS PGothic" charset="-128"/>
              </a:rPr>
              <a:t>9</a:t>
            </a:r>
          </a:p>
          <a:p>
            <a:pPr marL="514350" indent="-514350">
              <a:buFont typeface="Arial" charset="0"/>
              <a:buAutoNum type="alphaUcPeriod"/>
            </a:pPr>
            <a:r>
              <a:rPr lang="en-US" altLang="en-US" kern="0" dirty="0">
                <a:ea typeface="MS PGothic" charset="-128"/>
              </a:rPr>
              <a:t>4</a:t>
            </a:r>
          </a:p>
        </p:txBody>
      </p:sp>
      <p:sp>
        <p:nvSpPr>
          <p:cNvPr id="6" name="Oval 5">
            <a:extLst>
              <a:ext uri="{FF2B5EF4-FFF2-40B4-BE49-F238E27FC236}">
                <a16:creationId xmlns:a16="http://schemas.microsoft.com/office/drawing/2014/main" id="{1E682CD6-AE4A-D142-AF52-10152429DAAB}"/>
              </a:ext>
            </a:extLst>
          </p:cNvPr>
          <p:cNvSpPr/>
          <p:nvPr/>
        </p:nvSpPr>
        <p:spPr bwMode="auto">
          <a:xfrm>
            <a:off x="253206"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7" name="Oval 6">
            <a:extLst>
              <a:ext uri="{FF2B5EF4-FFF2-40B4-BE49-F238E27FC236}">
                <a16:creationId xmlns:a16="http://schemas.microsoft.com/office/drawing/2014/main" id="{F2D80E5B-227B-AD4B-8C3B-4745490921AF}"/>
              </a:ext>
            </a:extLst>
          </p:cNvPr>
          <p:cNvSpPr/>
          <p:nvPr/>
        </p:nvSpPr>
        <p:spPr bwMode="auto">
          <a:xfrm>
            <a:off x="1549350"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8" name="Oval 7">
            <a:extLst>
              <a:ext uri="{FF2B5EF4-FFF2-40B4-BE49-F238E27FC236}">
                <a16:creationId xmlns:a16="http://schemas.microsoft.com/office/drawing/2014/main" id="{B2726A43-C391-9040-B081-A68D7BC783E8}"/>
              </a:ext>
            </a:extLst>
          </p:cNvPr>
          <p:cNvSpPr/>
          <p:nvPr/>
        </p:nvSpPr>
        <p:spPr bwMode="auto">
          <a:xfrm>
            <a:off x="276308" y="560457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9" name="Oval 8">
            <a:extLst>
              <a:ext uri="{FF2B5EF4-FFF2-40B4-BE49-F238E27FC236}">
                <a16:creationId xmlns:a16="http://schemas.microsoft.com/office/drawing/2014/main" id="{BC36EF08-00FF-AA4E-9102-BF6B6FC114BF}"/>
              </a:ext>
            </a:extLst>
          </p:cNvPr>
          <p:cNvSpPr/>
          <p:nvPr/>
        </p:nvSpPr>
        <p:spPr bwMode="auto">
          <a:xfrm>
            <a:off x="2856202"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10" name="Oval 9">
            <a:extLst>
              <a:ext uri="{FF2B5EF4-FFF2-40B4-BE49-F238E27FC236}">
                <a16:creationId xmlns:a16="http://schemas.microsoft.com/office/drawing/2014/main" id="{E6F00D24-BD7D-3542-914E-8E61C01C72A4}"/>
              </a:ext>
            </a:extLst>
          </p:cNvPr>
          <p:cNvSpPr/>
          <p:nvPr/>
        </p:nvSpPr>
        <p:spPr bwMode="auto">
          <a:xfrm>
            <a:off x="4139952"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1" name="Oval 10">
            <a:extLst>
              <a:ext uri="{FF2B5EF4-FFF2-40B4-BE49-F238E27FC236}">
                <a16:creationId xmlns:a16="http://schemas.microsoft.com/office/drawing/2014/main" id="{CE744164-81A5-0541-9B43-673BB0B27980}"/>
              </a:ext>
            </a:extLst>
          </p:cNvPr>
          <p:cNvSpPr/>
          <p:nvPr/>
        </p:nvSpPr>
        <p:spPr bwMode="auto">
          <a:xfrm>
            <a:off x="4163054" y="5596242"/>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a:extLst>
              <a:ext uri="{FF2B5EF4-FFF2-40B4-BE49-F238E27FC236}">
                <a16:creationId xmlns:a16="http://schemas.microsoft.com/office/drawing/2014/main" id="{CAD56CD2-B76E-E74F-84E4-F843BD34DAAA}"/>
              </a:ext>
            </a:extLst>
          </p:cNvPr>
          <p:cNvCxnSpPr>
            <a:stCxn id="9" idx="6"/>
            <a:endCxn id="10" idx="1"/>
          </p:cNvCxnSpPr>
          <p:nvPr/>
        </p:nvCxnSpPr>
        <p:spPr bwMode="auto">
          <a:xfrm>
            <a:off x="685254" y="486916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D4D2073-2846-0443-A1CE-4A41AE902FC0}"/>
              </a:ext>
            </a:extLst>
          </p:cNvPr>
          <p:cNvCxnSpPr>
            <a:stCxn id="9" idx="4"/>
            <a:endCxn id="11" idx="0"/>
          </p:cNvCxnSpPr>
          <p:nvPr/>
        </p:nvCxnSpPr>
        <p:spPr bwMode="auto">
          <a:xfrm>
            <a:off x="469230"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F036458-90BA-B94B-BBE8-9E4F07C55D2A}"/>
              </a:ext>
            </a:extLst>
          </p:cNvPr>
          <p:cNvCxnSpPr>
            <a:stCxn id="11" idx="6"/>
            <a:endCxn id="10" idx="3"/>
          </p:cNvCxnSpPr>
          <p:nvPr/>
        </p:nvCxnSpPr>
        <p:spPr bwMode="auto">
          <a:xfrm flipV="1">
            <a:off x="708356" y="5453960"/>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D0B4656-98D3-1D47-83DA-14294F7CC975}"/>
              </a:ext>
            </a:extLst>
          </p:cNvPr>
          <p:cNvCxnSpPr>
            <a:stCxn id="10" idx="6"/>
            <a:endCxn id="12" idx="2"/>
          </p:cNvCxnSpPr>
          <p:nvPr/>
        </p:nvCxnSpPr>
        <p:spPr bwMode="auto">
          <a:xfrm>
            <a:off x="1981398" y="530120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20F4CD9-589E-AE44-BA9F-D41BDD8752C3}"/>
              </a:ext>
            </a:extLst>
          </p:cNvPr>
          <p:cNvCxnSpPr>
            <a:stCxn id="12" idx="7"/>
            <a:endCxn id="13" idx="2"/>
          </p:cNvCxnSpPr>
          <p:nvPr/>
        </p:nvCxnSpPr>
        <p:spPr bwMode="auto">
          <a:xfrm flipV="1">
            <a:off x="3224978" y="486916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DBFBF7F-A299-FC4B-BA08-D0FC523FF90E}"/>
              </a:ext>
            </a:extLst>
          </p:cNvPr>
          <p:cNvCxnSpPr>
            <a:stCxn id="12" idx="5"/>
            <a:endCxn id="14" idx="2"/>
          </p:cNvCxnSpPr>
          <p:nvPr/>
        </p:nvCxnSpPr>
        <p:spPr bwMode="auto">
          <a:xfrm>
            <a:off x="3224978" y="5453960"/>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E4ED48B-7739-B346-BE9D-DE5E05657278}"/>
              </a:ext>
            </a:extLst>
          </p:cNvPr>
          <p:cNvCxnSpPr>
            <a:stCxn id="14" idx="0"/>
            <a:endCxn id="13" idx="4"/>
          </p:cNvCxnSpPr>
          <p:nvPr/>
        </p:nvCxnSpPr>
        <p:spPr bwMode="auto">
          <a:xfrm flipH="1" flipV="1">
            <a:off x="4355976"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383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When computing path counts for node 1 with BFS, the count at 6 is …</a:t>
            </a:r>
          </a:p>
        </p:txBody>
      </p:sp>
      <p:sp>
        <p:nvSpPr>
          <p:cNvPr id="13314" name="TPAnswers"/>
          <p:cNvSpPr>
            <a:spLocks noGrp="1"/>
          </p:cNvSpPr>
          <p:nvPr>
            <p:ph idx="1"/>
            <p:custDataLst>
              <p:tags r:id="rId2"/>
            </p:custDataLst>
          </p:nvPr>
        </p:nvSpPr>
        <p:spPr>
          <a:xfrm>
            <a:off x="179388" y="1700808"/>
            <a:ext cx="8305800" cy="4669830"/>
          </a:xfrm>
        </p:spPr>
        <p:txBody>
          <a:bodyPr>
            <a:normAutofit/>
          </a:bodyPr>
          <a:lstStyle/>
          <a:p>
            <a:pPr marL="514350" indent="-514350">
              <a:buFont typeface="Arial" charset="0"/>
              <a:buAutoNum type="alphaUcPeriod"/>
            </a:pPr>
            <a:r>
              <a:rPr lang="en-US" altLang="en-US" dirty="0">
                <a:ea typeface="MS PGothic" charset="-128"/>
              </a:rPr>
              <a:t>1</a:t>
            </a:r>
          </a:p>
          <a:p>
            <a:pPr marL="514350" indent="-514350">
              <a:buFont typeface="Arial" charset="0"/>
              <a:buAutoNum type="alphaUcPeriod"/>
            </a:pPr>
            <a:r>
              <a:rPr lang="en-US" altLang="en-US" dirty="0">
                <a:ea typeface="MS PGothic" charset="-128"/>
              </a:rPr>
              <a:t>2</a:t>
            </a:r>
          </a:p>
          <a:p>
            <a:pPr marL="514350" indent="-514350">
              <a:buFont typeface="Arial" charset="0"/>
              <a:buAutoNum type="alphaUcPeriod"/>
            </a:pPr>
            <a:r>
              <a:rPr lang="en-US" altLang="en-US" dirty="0">
                <a:ea typeface="MS PGothic" charset="-128"/>
              </a:rPr>
              <a:t>3</a:t>
            </a:r>
          </a:p>
          <a:p>
            <a:pPr marL="514350" indent="-514350">
              <a:buFont typeface="Arial" charset="0"/>
              <a:buAutoNum type="alphaUcPeriod"/>
            </a:pPr>
            <a:r>
              <a:rPr lang="en-US" altLang="en-US" dirty="0">
                <a:ea typeface="MS PGothic" charset="-128"/>
              </a:rPr>
              <a:t>4</a:t>
            </a:r>
          </a:p>
        </p:txBody>
      </p:sp>
      <p:sp>
        <p:nvSpPr>
          <p:cNvPr id="2" name="Footer Placeholder 1">
            <a:extLst>
              <a:ext uri="{FF2B5EF4-FFF2-40B4-BE49-F238E27FC236}">
                <a16:creationId xmlns:a16="http://schemas.microsoft.com/office/drawing/2014/main" id="{100B4DD8-5415-4641-81AA-D8CE366E5FE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173882"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1470026"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6984"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2776878"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4060628"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4083730"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1" name="Straight Connector 10"/>
          <p:cNvCxnSpPr>
            <a:stCxn id="8" idx="6"/>
            <a:endCxn id="9" idx="1"/>
          </p:cNvCxnSpPr>
          <p:nvPr/>
        </p:nvCxnSpPr>
        <p:spPr bwMode="auto">
          <a:xfrm>
            <a:off x="605930" y="5017671"/>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stCxn id="8" idx="4"/>
            <a:endCxn id="10" idx="0"/>
          </p:cNvCxnSpPr>
          <p:nvPr/>
        </p:nvCxnSpPr>
        <p:spPr bwMode="auto">
          <a:xfrm>
            <a:off x="389906"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10" idx="6"/>
            <a:endCxn id="9" idx="3"/>
          </p:cNvCxnSpPr>
          <p:nvPr/>
        </p:nvCxnSpPr>
        <p:spPr bwMode="auto">
          <a:xfrm flipV="1">
            <a:off x="629032" y="5602471"/>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stCxn id="9" idx="6"/>
            <a:endCxn id="11" idx="2"/>
          </p:cNvCxnSpPr>
          <p:nvPr/>
        </p:nvCxnSpPr>
        <p:spPr bwMode="auto">
          <a:xfrm>
            <a:off x="1902074" y="5449719"/>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stCxn id="11" idx="7"/>
            <a:endCxn id="12" idx="2"/>
          </p:cNvCxnSpPr>
          <p:nvPr/>
        </p:nvCxnSpPr>
        <p:spPr bwMode="auto">
          <a:xfrm flipV="1">
            <a:off x="3145654" y="5017671"/>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11" idx="5"/>
            <a:endCxn id="13" idx="2"/>
          </p:cNvCxnSpPr>
          <p:nvPr/>
        </p:nvCxnSpPr>
        <p:spPr bwMode="auto">
          <a:xfrm>
            <a:off x="3145654" y="5602471"/>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stCxn id="13" idx="0"/>
            <a:endCxn id="12" idx="4"/>
          </p:cNvCxnSpPr>
          <p:nvPr/>
        </p:nvCxnSpPr>
        <p:spPr bwMode="auto">
          <a:xfrm flipH="1" flipV="1">
            <a:off x="4276652"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246474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Discussion</a:t>
            </a:r>
          </a:p>
        </p:txBody>
      </p:sp>
      <p:sp>
        <p:nvSpPr>
          <p:cNvPr id="3" name="Content Placeholder 2"/>
          <p:cNvSpPr>
            <a:spLocks noGrp="1"/>
          </p:cNvSpPr>
          <p:nvPr>
            <p:ph idx="1"/>
          </p:nvPr>
        </p:nvSpPr>
        <p:spPr/>
        <p:txBody>
          <a:bodyPr/>
          <a:lstStyle/>
          <a:p>
            <a:r>
              <a:rPr lang="en-US" sz="2800" dirty="0"/>
              <a:t>Classical method</a:t>
            </a:r>
          </a:p>
          <a:p>
            <a:pPr marL="457200" indent="-457200">
              <a:buFont typeface="Arial" charset="0"/>
              <a:buChar char="•"/>
            </a:pPr>
            <a:r>
              <a:rPr lang="en-US" sz="2800" dirty="0"/>
              <a:t>Works for smaller networks</a:t>
            </a:r>
          </a:p>
          <a:p>
            <a:endParaRPr lang="en-US" sz="2800" dirty="0"/>
          </a:p>
          <a:p>
            <a:r>
              <a:rPr lang="en-US" sz="2800" dirty="0"/>
              <a:t>Complexity</a:t>
            </a:r>
          </a:p>
          <a:p>
            <a:pPr marL="457200" indent="-457200">
              <a:buFont typeface="Arial" charset="0"/>
              <a:buChar char="•"/>
            </a:pPr>
            <a:r>
              <a:rPr lang="en-US" sz="2800" dirty="0"/>
              <a:t>Computation of </a:t>
            </a:r>
            <a:r>
              <a:rPr lang="en-US" sz="2800" dirty="0" err="1"/>
              <a:t>betweenness</a:t>
            </a:r>
            <a:r>
              <a:rPr lang="en-US" sz="2800" dirty="0"/>
              <a:t> for one link: O(n</a:t>
            </a:r>
            <a:r>
              <a:rPr lang="en-US" sz="2800" baseline="30000" dirty="0"/>
              <a:t>2</a:t>
            </a:r>
            <a:r>
              <a:rPr lang="en-US" sz="2800" dirty="0"/>
              <a:t>)</a:t>
            </a:r>
          </a:p>
          <a:p>
            <a:pPr marL="457200" indent="-457200">
              <a:buFont typeface="Arial" charset="0"/>
              <a:buChar char="•"/>
            </a:pPr>
            <a:r>
              <a:rPr lang="en-US" sz="2800" dirty="0"/>
              <a:t>Computation of </a:t>
            </a:r>
            <a:r>
              <a:rPr lang="en-US" sz="2800" dirty="0" err="1"/>
              <a:t>betweenness</a:t>
            </a:r>
            <a:r>
              <a:rPr lang="en-US" sz="2800" dirty="0"/>
              <a:t> for all links: O(L n</a:t>
            </a:r>
            <a:r>
              <a:rPr lang="en-US" sz="2800" baseline="30000" dirty="0"/>
              <a:t>2</a:t>
            </a:r>
            <a:r>
              <a:rPr lang="en-US" sz="2800" dirty="0"/>
              <a:t>)</a:t>
            </a:r>
          </a:p>
          <a:p>
            <a:pPr marL="457200" indent="-457200">
              <a:buFont typeface="Arial" charset="0"/>
              <a:buChar char="•"/>
            </a:pPr>
            <a:r>
              <a:rPr lang="en-US" sz="2800" dirty="0"/>
              <a:t>Sparse matrix:  O(n</a:t>
            </a:r>
            <a:r>
              <a:rPr lang="en-US" sz="2800" baseline="30000" dirty="0"/>
              <a:t>3</a:t>
            </a:r>
            <a:r>
              <a:rPr lang="en-US" sz="2800" dirty="0"/>
              <a:t>)</a:t>
            </a:r>
          </a:p>
          <a:p>
            <a:pPr marL="457200" indent="-457200">
              <a:buFont typeface="Arial" charset="0"/>
              <a:buChar char="•"/>
            </a:pPr>
            <a:endParaRPr lang="en-US" sz="2800" dirty="0"/>
          </a:p>
          <a:p>
            <a:pPr marL="457200" indent="-457200">
              <a:buFont typeface="Arial" charset="0"/>
              <a:buChar char="•"/>
            </a:pPr>
            <a:endParaRPr lang="en-US" sz="2800" dirty="0"/>
          </a:p>
          <a:p>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8633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Retrieval</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160693"/>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Usage</a:t>
            </a:r>
            <a:r>
              <a:rPr lang="en-GB" sz="1924" dirty="0">
                <a:latin typeface="Calibri" charset="0"/>
                <a:ea typeface="Calibri" charset="0"/>
                <a:cs typeface="Calibri" charset="0"/>
              </a:rPr>
              <a:t>: given a model, find some specific data</a:t>
            </a:r>
          </a:p>
          <a:p>
            <a:pPr algn="l"/>
            <a:endParaRPr lang="en-GB" sz="1924" dirty="0">
              <a:latin typeface="Calibri" charset="0"/>
              <a:ea typeface="Calibri" charset="0"/>
              <a:cs typeface="Calibri" charset="0"/>
            </a:endParaRPr>
          </a:p>
          <a:p>
            <a:pPr algn="l"/>
            <a:r>
              <a:rPr lang="en-GB" sz="1924" dirty="0">
                <a:latin typeface="Calibri" charset="0"/>
                <a:ea typeface="Calibri" charset="0"/>
                <a:cs typeface="Calibri" charset="0"/>
              </a:rPr>
              <a:t>Using a retrieval model, find for a query relevant documents</a:t>
            </a:r>
          </a:p>
          <a:p>
            <a:pPr algn="l"/>
            <a:endParaRPr lang="en-GB" sz="1924" dirty="0">
              <a:latin typeface="Calibri" charset="0"/>
              <a:ea typeface="Calibri" charset="0"/>
              <a:cs typeface="Calibri" charset="0"/>
            </a:endParaRP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1272373"/>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Building</a:t>
            </a:r>
            <a:r>
              <a:rPr lang="en-GB" sz="1924" dirty="0">
                <a:latin typeface="Calibri" charset="0"/>
                <a:ea typeface="Calibri" charset="0"/>
                <a:cs typeface="Calibri" charset="0"/>
              </a:rPr>
              <a:t>: given data, find a model the matches the data</a:t>
            </a:r>
          </a:p>
          <a:p>
            <a:pPr algn="l"/>
            <a:endParaRPr lang="en-GB" sz="1924" dirty="0">
              <a:latin typeface="Calibri" charset="0"/>
              <a:ea typeface="Calibri" charset="0"/>
              <a:cs typeface="Calibri" charset="0"/>
            </a:endParaRPr>
          </a:p>
          <a:p>
            <a:pPr algn="l"/>
            <a:endParaRPr lang="en-GB" sz="1924" dirty="0">
              <a:latin typeface="Calibri" charset="0"/>
              <a:ea typeface="Calibri" charset="0"/>
              <a:cs typeface="Calibri" charset="0"/>
            </a:endParaRPr>
          </a:p>
        </p:txBody>
      </p:sp>
      <p:sp>
        <p:nvSpPr>
          <p:cNvPr id="5" name="TextBox 4">
            <a:extLst>
              <a:ext uri="{FF2B5EF4-FFF2-40B4-BE49-F238E27FC236}">
                <a16:creationId xmlns:a16="http://schemas.microsoft.com/office/drawing/2014/main" id="{2E2722EB-5820-A36B-0CF5-E6E3011F1A84}"/>
              </a:ext>
            </a:extLst>
          </p:cNvPr>
          <p:cNvSpPr txBox="1"/>
          <p:nvPr/>
        </p:nvSpPr>
        <p:spPr>
          <a:xfrm>
            <a:off x="1547664" y="1329788"/>
            <a:ext cx="6530508" cy="384053"/>
          </a:xfrm>
          <a:prstGeom prst="rect">
            <a:avLst/>
          </a:prstGeom>
          <a:noFill/>
        </p:spPr>
        <p:txBody>
          <a:bodyPr wrap="square" lIns="87095" tIns="43548" rIns="87095" bIns="43548" rtlCol="0">
            <a:spAutoFit/>
          </a:bodyPr>
          <a:lstStyle/>
          <a:p>
            <a:pPr algn="l"/>
            <a:r>
              <a:rPr lang="en-GB" sz="1924" dirty="0" err="1">
                <a:latin typeface="Calibri" charset="0"/>
                <a:ea typeface="Calibri" charset="0"/>
                <a:cs typeface="Calibri" charset="0"/>
              </a:rPr>
              <a:t>Rertrieval</a:t>
            </a:r>
            <a:r>
              <a:rPr lang="en-GB" sz="1924" dirty="0">
                <a:latin typeface="Calibri" charset="0"/>
                <a:ea typeface="Calibri" charset="0"/>
                <a:cs typeface="Calibri" charset="0"/>
              </a:rPr>
              <a:t> Models: </a:t>
            </a:r>
            <a:r>
              <a:rPr lang="en-GB" sz="1924" dirty="0" err="1">
                <a:latin typeface="Calibri" charset="0"/>
                <a:ea typeface="Calibri" charset="0"/>
                <a:cs typeface="Calibri" charset="0"/>
              </a:rPr>
              <a:t>tf-idf</a:t>
            </a:r>
            <a:r>
              <a:rPr lang="en-GB" sz="1924" dirty="0">
                <a:latin typeface="Calibri" charset="0"/>
                <a:ea typeface="Calibri" charset="0"/>
                <a:cs typeface="Calibri" charset="0"/>
              </a:rPr>
              <a:t>, probabilistic, LSI, word embedding</a:t>
            </a:r>
          </a:p>
        </p:txBody>
      </p:sp>
    </p:spTree>
    <p:extLst>
      <p:ext uri="{BB962C8B-B14F-4D97-AF65-F5344CB8AC3E}">
        <p14:creationId xmlns:p14="http://schemas.microsoft.com/office/powerpoint/2010/main" val="33885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400" dirty="0"/>
              <a:t>The slides are loosely based also on:</a:t>
            </a:r>
          </a:p>
          <a:p>
            <a:pPr marL="1200150" lvl="1" indent="-457200">
              <a:buFontTx/>
              <a:buChar char="-"/>
            </a:pPr>
            <a:r>
              <a:rPr lang="en-US" sz="2000" dirty="0">
                <a:hlinkClick r:id="rId3"/>
              </a:rPr>
              <a:t>http://barabasilab.neu.edu/courses/phys5116/</a:t>
            </a:r>
            <a:endParaRPr lang="en-US" sz="2000" dirty="0"/>
          </a:p>
          <a:p>
            <a:r>
              <a:rPr lang="en-US" sz="2400" dirty="0"/>
              <a:t>Papers </a:t>
            </a:r>
          </a:p>
          <a:p>
            <a:pPr lvl="1"/>
            <a:r>
              <a:rPr lang="en-US" sz="2000" dirty="0" err="1"/>
              <a:t>Blondel</a:t>
            </a:r>
            <a:r>
              <a:rPr lang="en-US" sz="2000" dirty="0"/>
              <a:t>, Vincent D., et al. "Fast unfolding of communities in large networks." </a:t>
            </a:r>
            <a:r>
              <a:rPr lang="en-US" sz="2000" i="1" dirty="0"/>
              <a:t>Journal of statistical mechanics: theory and experiment</a:t>
            </a:r>
            <a:r>
              <a:rPr lang="en-US" sz="2000" dirty="0"/>
              <a:t> 2008.10 (2008): P10008</a:t>
            </a:r>
          </a:p>
          <a:p>
            <a:pPr lvl="1"/>
            <a:r>
              <a:rPr lang="en-US" sz="2000" dirty="0"/>
              <a:t>Girvan, Michelle, and Mark EJ Newman. "Community structure in social and biological networks." </a:t>
            </a:r>
            <a:r>
              <a:rPr lang="en-US" sz="2000" i="1" dirty="0"/>
              <a:t>Proceedings of the national academy of sciences</a:t>
            </a:r>
            <a:r>
              <a:rPr lang="en-US" sz="2000" dirty="0"/>
              <a:t> 99.12 (2002): 7821-7826.</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77861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Retrieval</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160693"/>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Usage</a:t>
            </a:r>
            <a:r>
              <a:rPr lang="en-GB" sz="1924" dirty="0">
                <a:latin typeface="Calibri" charset="0"/>
                <a:ea typeface="Calibri" charset="0"/>
                <a:cs typeface="Calibri" charset="0"/>
              </a:rPr>
              <a:t>: given a model, find some specific data</a:t>
            </a:r>
          </a:p>
          <a:p>
            <a:pPr algn="l"/>
            <a:endParaRPr lang="en-GB" sz="1924" dirty="0">
              <a:latin typeface="Calibri" charset="0"/>
              <a:ea typeface="Calibri" charset="0"/>
              <a:cs typeface="Calibri" charset="0"/>
            </a:endParaRPr>
          </a:p>
          <a:p>
            <a:pPr algn="l"/>
            <a:r>
              <a:rPr lang="en-GB" sz="1924" dirty="0">
                <a:latin typeface="Calibri" charset="0"/>
                <a:ea typeface="Calibri" charset="0"/>
                <a:cs typeface="Calibri" charset="0"/>
              </a:rPr>
              <a:t>Using a retrieval model, find for a query relevant documents</a:t>
            </a:r>
          </a:p>
          <a:p>
            <a:pPr algn="l"/>
            <a:endParaRPr lang="en-GB" sz="1924" dirty="0">
              <a:latin typeface="Calibri" charset="0"/>
              <a:ea typeface="Calibri" charset="0"/>
              <a:cs typeface="Calibri" charset="0"/>
            </a:endParaRP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1272373"/>
          </a:xfrm>
          <a:prstGeom prst="rect">
            <a:avLst/>
          </a:prstGeom>
          <a:noFill/>
        </p:spPr>
        <p:txBody>
          <a:bodyPr wrap="square" lIns="87095" tIns="43548" rIns="87095" bIns="43548" rtlCol="0">
            <a:spAutoFit/>
          </a:bodyPr>
          <a:lstStyle/>
          <a:p>
            <a:pPr algn="l"/>
            <a:r>
              <a:rPr lang="en-GB" sz="1924" b="1" dirty="0">
                <a:latin typeface="Calibri" charset="0"/>
                <a:ea typeface="Calibri" charset="0"/>
                <a:cs typeface="Calibri" charset="0"/>
              </a:rPr>
              <a:t>Model Building</a:t>
            </a:r>
            <a:r>
              <a:rPr lang="en-GB" sz="1924" dirty="0">
                <a:latin typeface="Calibri" charset="0"/>
                <a:ea typeface="Calibri" charset="0"/>
                <a:cs typeface="Calibri" charset="0"/>
              </a:rPr>
              <a:t>: given data, find a model the matches the data</a:t>
            </a:r>
          </a:p>
          <a:p>
            <a:pPr algn="l"/>
            <a:endParaRPr lang="en-GB" sz="1924" dirty="0">
              <a:latin typeface="Calibri" charset="0"/>
              <a:ea typeface="Calibri" charset="0"/>
              <a:cs typeface="Calibri" charset="0"/>
            </a:endParaRPr>
          </a:p>
          <a:p>
            <a:pPr algn="l"/>
            <a:endParaRPr lang="en-GB" sz="1924" dirty="0">
              <a:latin typeface="Calibri" charset="0"/>
              <a:ea typeface="Calibri" charset="0"/>
              <a:cs typeface="Calibri" charset="0"/>
            </a:endParaRPr>
          </a:p>
        </p:txBody>
      </p:sp>
      <p:sp>
        <p:nvSpPr>
          <p:cNvPr id="5" name="TextBox 4">
            <a:extLst>
              <a:ext uri="{FF2B5EF4-FFF2-40B4-BE49-F238E27FC236}">
                <a16:creationId xmlns:a16="http://schemas.microsoft.com/office/drawing/2014/main" id="{2E2722EB-5820-A36B-0CF5-E6E3011F1A84}"/>
              </a:ext>
            </a:extLst>
          </p:cNvPr>
          <p:cNvSpPr txBox="1"/>
          <p:nvPr/>
        </p:nvSpPr>
        <p:spPr>
          <a:xfrm>
            <a:off x="1547664" y="1329788"/>
            <a:ext cx="6530508" cy="680160"/>
          </a:xfrm>
          <a:prstGeom prst="rect">
            <a:avLst/>
          </a:prstGeom>
          <a:noFill/>
        </p:spPr>
        <p:txBody>
          <a:bodyPr wrap="square" lIns="87095" tIns="43548" rIns="87095" bIns="43548" rtlCol="0">
            <a:spAutoFit/>
          </a:bodyPr>
          <a:lstStyle/>
          <a:p>
            <a:pPr algn="l"/>
            <a:r>
              <a:rPr lang="en-GB" sz="1924" dirty="0">
                <a:latin typeface="Calibri" charset="0"/>
                <a:ea typeface="Calibri" charset="0"/>
                <a:cs typeface="Calibri" charset="0"/>
              </a:rPr>
              <a:t>Retrieval Models: </a:t>
            </a:r>
            <a:r>
              <a:rPr lang="en-GB" sz="1924" dirty="0" err="1">
                <a:latin typeface="Calibri" charset="0"/>
                <a:ea typeface="Calibri" charset="0"/>
                <a:cs typeface="Calibri" charset="0"/>
              </a:rPr>
              <a:t>tf-idf</a:t>
            </a:r>
            <a:r>
              <a:rPr lang="en-GB" sz="1924" dirty="0">
                <a:latin typeface="Calibri" charset="0"/>
                <a:ea typeface="Calibri" charset="0"/>
                <a:cs typeface="Calibri" charset="0"/>
              </a:rPr>
              <a:t>, probabilistic, LSI, word embedding</a:t>
            </a:r>
          </a:p>
          <a:p>
            <a:pPr marL="342900" indent="-342900" algn="l">
              <a:buFont typeface="Arial" panose="020B0604020202020204" pitchFamily="34" charset="0"/>
              <a:buChar char="•"/>
            </a:pPr>
            <a:r>
              <a:rPr lang="en-GB" sz="1924" dirty="0">
                <a:latin typeface="Calibri" charset="0"/>
                <a:ea typeface="Calibri" charset="0"/>
                <a:cs typeface="Calibri" charset="0"/>
              </a:rPr>
              <a:t>combination of search heuristics and model (statistics) </a:t>
            </a:r>
          </a:p>
        </p:txBody>
      </p:sp>
      <p:sp>
        <p:nvSpPr>
          <p:cNvPr id="9" name="TextBox 8">
            <a:extLst>
              <a:ext uri="{FF2B5EF4-FFF2-40B4-BE49-F238E27FC236}">
                <a16:creationId xmlns:a16="http://schemas.microsoft.com/office/drawing/2014/main" id="{8F842452-DBCA-C63B-6CE7-EC9FEC632CC1}"/>
              </a:ext>
            </a:extLst>
          </p:cNvPr>
          <p:cNvSpPr txBox="1"/>
          <p:nvPr/>
        </p:nvSpPr>
        <p:spPr>
          <a:xfrm>
            <a:off x="323529" y="2394923"/>
            <a:ext cx="3816425" cy="942437"/>
          </a:xfrm>
          <a:prstGeom prst="rect">
            <a:avLst/>
          </a:prstGeom>
          <a:noFill/>
        </p:spPr>
        <p:txBody>
          <a:bodyPr wrap="square">
            <a:spAutoFit/>
          </a:bodyPr>
          <a:lstStyle/>
          <a:p>
            <a:pPr algn="l"/>
            <a:r>
              <a:rPr lang="en-GB" sz="1924" dirty="0">
                <a:latin typeface="Calibri" charset="0"/>
                <a:cs typeface="Calibri" charset="0"/>
              </a:rPr>
              <a:t>Search heuristics</a:t>
            </a:r>
          </a:p>
          <a:p>
            <a:pPr marL="342900" indent="-342900" algn="l">
              <a:buFont typeface="Arial" panose="020B0604020202020204" pitchFamily="34" charset="0"/>
              <a:buChar char="•"/>
            </a:pPr>
            <a:r>
              <a:rPr lang="en-GB" sz="1800" dirty="0" err="1">
                <a:latin typeface="Calibri" charset="0"/>
                <a:cs typeface="Calibri" charset="0"/>
              </a:rPr>
              <a:t>tf-idf</a:t>
            </a:r>
            <a:r>
              <a:rPr lang="en-GB" sz="1800" dirty="0">
                <a:latin typeface="Calibri" charset="0"/>
                <a:cs typeface="Calibri" charset="0"/>
              </a:rPr>
              <a:t> + cosine similarity</a:t>
            </a:r>
          </a:p>
          <a:p>
            <a:pPr marL="342900" indent="-342900" algn="l">
              <a:buFont typeface="Arial" panose="020B0604020202020204" pitchFamily="34" charset="0"/>
              <a:buChar char="•"/>
            </a:pPr>
            <a:r>
              <a:rPr lang="en-GB" sz="1800" dirty="0">
                <a:latin typeface="Calibri" charset="0"/>
                <a:cs typeface="Calibri" charset="0"/>
              </a:rPr>
              <a:t>embeddings + cosine similarity</a:t>
            </a:r>
          </a:p>
        </p:txBody>
      </p:sp>
      <p:sp>
        <p:nvSpPr>
          <p:cNvPr id="11" name="TextBox 10">
            <a:extLst>
              <a:ext uri="{FF2B5EF4-FFF2-40B4-BE49-F238E27FC236}">
                <a16:creationId xmlns:a16="http://schemas.microsoft.com/office/drawing/2014/main" id="{12FF94DE-8708-60B6-57ED-83A44F7626E5}"/>
              </a:ext>
            </a:extLst>
          </p:cNvPr>
          <p:cNvSpPr txBox="1"/>
          <p:nvPr/>
        </p:nvSpPr>
        <p:spPr>
          <a:xfrm>
            <a:off x="5148066" y="2390967"/>
            <a:ext cx="2381454" cy="94243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924" b="0" i="0" u="none" strike="noStrike" kern="1200" cap="none" spc="0" normalizeH="0" baseline="0" noProof="0" dirty="0">
                <a:ln>
                  <a:noFill/>
                </a:ln>
                <a:solidFill>
                  <a:srgbClr val="000000"/>
                </a:solidFill>
                <a:effectLst/>
                <a:uLnTx/>
                <a:uFillTx/>
                <a:latin typeface="Calibri" charset="0"/>
                <a:ea typeface="Calibri" charset="0"/>
                <a:cs typeface="Calibri" charset="0"/>
              </a:rPr>
              <a:t>Statistics = model</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800" b="0" i="0" u="none" strike="noStrike" kern="1200" cap="none" spc="0" normalizeH="0" baseline="0" noProof="0" dirty="0" err="1">
                <a:ln>
                  <a:noFill/>
                </a:ln>
                <a:solidFill>
                  <a:srgbClr val="000000"/>
                </a:solidFill>
                <a:effectLst/>
                <a:uLnTx/>
                <a:uFillTx/>
                <a:latin typeface="Calibri" charset="0"/>
                <a:ea typeface="Calibri" charset="0"/>
                <a:cs typeface="Calibri" charset="0"/>
              </a:rPr>
              <a:t>idf</a:t>
            </a:r>
            <a:endParaRPr kumimoji="0" lang="en-GB"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alibri" charset="0"/>
                <a:ea typeface="Calibri" charset="0"/>
                <a:cs typeface="Calibri" charset="0"/>
              </a:rPr>
              <a:t>embeddings</a:t>
            </a:r>
          </a:p>
        </p:txBody>
      </p:sp>
    </p:spTree>
    <p:extLst>
      <p:ext uri="{BB962C8B-B14F-4D97-AF65-F5344CB8AC3E}">
        <p14:creationId xmlns:p14="http://schemas.microsoft.com/office/powerpoint/2010/main" val="104616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Data</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 (2021)</a:t>
            </a:r>
          </a:p>
          <a:p>
            <a:pPr>
              <a:spcBef>
                <a:spcPts val="0"/>
              </a:spcBef>
            </a:pPr>
            <a:r>
              <a:rPr lang="en-GB" sz="1200" dirty="0"/>
              <a:t>  </a:t>
            </a:r>
            <a:r>
              <a:rPr lang="en-GB" sz="2800" dirty="0"/>
              <a:t>	</a:t>
            </a:r>
          </a:p>
          <a:p>
            <a:r>
              <a:rPr lang="en-GB" sz="2400" dirty="0"/>
              <a:t>		500 hours of video uploaded every minute (2020)</a:t>
            </a:r>
          </a:p>
          <a:p>
            <a:pPr>
              <a:spcBef>
                <a:spcPts val="0"/>
              </a:spcBef>
            </a:pPr>
            <a:r>
              <a:rPr lang="en-GB" sz="2800" dirty="0"/>
              <a:t> 	</a:t>
            </a:r>
          </a:p>
          <a:p>
            <a:pPr>
              <a:spcBef>
                <a:spcPts val="0"/>
              </a:spcBef>
            </a:pPr>
            <a:r>
              <a:rPr lang="en-GB" sz="2800" dirty="0"/>
              <a:t>		</a:t>
            </a:r>
            <a:r>
              <a:rPr lang="en-GB" sz="2400" dirty="0"/>
              <a:t>1 billion tweets each 48 hours (2022)</a:t>
            </a:r>
            <a:br>
              <a:rPr lang="en-GB" sz="2400" dirty="0"/>
            </a:br>
            <a:r>
              <a:rPr lang="en-GB" sz="2400" dirty="0"/>
              <a:t>		1</a:t>
            </a:r>
            <a:r>
              <a:rPr lang="en-GB" sz="2400" baseline="30000" dirty="0"/>
              <a:t>st</a:t>
            </a:r>
            <a:r>
              <a:rPr lang="en-GB" sz="2400" dirty="0"/>
              <a:t> billion took 3 years)</a:t>
            </a:r>
          </a:p>
          <a:p>
            <a:pPr>
              <a:spcBef>
                <a:spcPts val="0"/>
              </a:spcBef>
            </a:pPr>
            <a:endParaRPr lang="en-GB" sz="2400" dirty="0"/>
          </a:p>
          <a:p>
            <a:r>
              <a:rPr lang="en-GB" sz="2400" dirty="0"/>
              <a:t>		12 EB (12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164788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3184014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ZEROBASED" val="False"/>
</p:tagLst>
</file>

<file path=ppt/tags/tag11.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70F781DAABCB4567B1173ABD18FD5D05"/>
  <p:tag name="TPQUESTIONXML" val="&lt;?xml version=&quot;1.0&quot; encoding=&quot;UTF-8&quot; standalone=&quot;yes&quot;?&gt;&lt;questionlist&gt;&lt;properties&gt;&lt;guid&gt;90446A4AA12242F2B902B56995AFE258&lt;/guid&gt;&lt;date&gt;4/29/2019 10:10: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0F781DAABCB4567B1173ABD18FD5D05&lt;/guid&gt;&lt;repollguid&gt;053448A3E8D4494F8C255FD766EA6DB3&lt;/repollguid&gt;&lt;sourceid&gt;F18E2035D5D9472D8A60D6A1162441A7&lt;/sourceid&gt;&lt;questiontext&gt;When computing path counts for node 1 with BFS, the count at 6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4C70B5826F4980B1C9F385C328DB5F&lt;/guid&gt;&lt;answertext&gt;1&lt;/answertext&gt;&lt;valuetype&gt;0&lt;/valuetype&gt;&lt;/answer&gt;&lt;answer&gt;&lt;guid&gt;A0D70470C0464418ADBAAC2F5A053C90&lt;/guid&gt;&lt;answertext&gt;2&lt;/answertext&gt;&lt;valuetype&gt;0&lt;/valuetype&gt;&lt;/answer&gt;&lt;answer&gt;&lt;guid&gt;C6BDD0C2AD85423D8AEAEA9A3AFA1AFB&lt;/guid&gt;&lt;answertext&gt;3&lt;/answertext&gt;&lt;valuetype&gt;0&lt;/valuetype&gt;&lt;/answer&gt;&lt;answer&gt;&lt;guid&gt;32073918384346BB9D756BE1AF9958DD&lt;/guid&gt;&lt;answertext&gt;4&lt;/answertext&gt;&lt;valuetype&gt;0&lt;/valuetype&gt;&lt;/answer&gt;&lt;/answers&gt;&lt;/multichoice&gt;&lt;/questions&gt;&lt;/questionlist&gt;"/>
  <p:tag name="LIVECHARTING" val="False"/>
  <p:tag name="CHARTTYPE" val="0"/>
  <p:tag name="CHARTDEFINEDCOLORS" val="3,6,10,45,32,50,13,4,9,55,1"/>
  <p:tag name="HASRESULTS" val="True"/>
  <p:tag name="RESULTS" val="When computing path counts for node 1 with BFS, the count at 6 is …[;crlf;]18[;]28[;]18[;]False[;]0[;][;crlf;]2.0556[;]2[;]1.0787[;]1.1636[;crlf;]8[;]0[;]11[;]1[;][;crlf;]3[;]0[;]22[;]2[;][;crlf;]5[;]0[;]33[;]3[;][;crlf;]2[;]0[;]44[;]4[;][;crlf;]"/>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91474D054324326BC9A8F98EEE64E65"/>
  <p:tag name="AUTOOPENPOLL" val="False"/>
  <p:tag name="TYPE" val="MultiChoiceSlide"/>
  <p:tag name="TPSLIDEBULLETSTYLE" val="2"/>
  <p:tag name="TPQUESTIONXML" val="&lt;?xml version=&quot;1.0&quot; encoding=&quot;UTF-8&quot; standalone=&quot;yes&quot;?&gt;&lt;questionlist&gt;&lt;properties&gt;&lt;guid&gt;5C8E536086E94905962B281267AA506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91474D054324326BC9A8F98EEE64E65&lt;/guid&gt;&lt;repollguid&gt;5BE2B964C7214AB986BF31992156CBA6&lt;/repollguid&gt;&lt;sourceid&gt;73F2E65A866C43E29BC72D3DE41BD158&lt;/sourceid&gt;&lt;questiontext&gt;Which of the following techniques do you believe would be most appropriate to identify communities on a social graph?&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9F08F60E2F342129C580BDD168C85C5&lt;/guid&gt;&lt;answertext&gt;Cliques&lt;/answertext&gt;&lt;valuetype&gt;0&lt;/valuetype&gt;&lt;/answer&gt;&lt;answer&gt;&lt;guid&gt;91B30E0BA00B42FFBFCDFC33D007DCC3&lt;/guid&gt;&lt;answertext&gt;Random Walks&lt;/answertext&gt;&lt;valuetype&gt;0&lt;/valuetype&gt;&lt;/answer&gt;&lt;answer&gt;&lt;guid&gt;1F69934899B84CA486F042D92FF887AA&lt;/guid&gt;&lt;answertext&gt;Shortest Paths&lt;/answertext&gt;&lt;valuetype&gt;0&lt;/valuetype&gt;&lt;/answer&gt;&lt;answer&gt;&lt;guid&gt;83ABB6775939415D8ACE5AD8C71098BA&lt;/guid&gt;&lt;answertext&gt;Association rule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techniques do you believe would be most appropriate to identify communities on a social graph?[;crlf;]18[;]22[;]18[;]False[;]0[;][;crlf;]1.5556[;]1[;]0.7617[;]0.5802[;crlf;]11[;]0[;]Cliques1[;]Cliques[;][;crlf;]4[;]0[;]Random Walks2[;]Random Walks[;][;crlf;]3[;]0[;]Shortest Paths3[;]Shortest Paths[;][;crlf;]0[;]0[;]Association rules4[;]Association rule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2BBB3A0D8D634F38A47FE6846E432C55"/>
  <p:tag name="AUTOOPENPOLL" val="False"/>
  <p:tag name="TYPE" val="MultiChoiceSlide"/>
  <p:tag name="TPSLIDEBULLETSTYLE" val="2"/>
  <p:tag name="TPQUESTIONXML" val="&lt;?xml version=&quot;1.0&quot; encoding=&quot;UTF-8&quot; standalone=&quot;yes&quot;?&gt;&lt;questionlist&gt;&lt;properties&gt;&lt;guid&gt;22A2FDF4D7454A25BD4DBC31041E02B0&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BBB3A0D8D634F38A47FE6846E432C55&lt;/guid&gt;&lt;repollguid&gt;F3867A32BC654A769FC731845F8E90ED&lt;/repollguid&gt;&lt;sourceid&gt;1A73EF5E82FF42A9ABA4303CDFFF06EC&lt;/sourceid&gt;&lt;questiontext&gt;Modularity clustering will end up always with a single community at the top lev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2227C640F5342A2A698C5C837B4E2B5&lt;/guid&gt;&lt;answertext&gt;true&lt;/answertext&gt;&lt;valuetype&gt;0&lt;/valuetype&gt;&lt;/answer&gt;&lt;answer&gt;&lt;guid&gt;F08F0F27BC5A47D39AE8FFAF3B3AF683&lt;/guid&gt;&lt;answertext&gt;Only for dense graphs&lt;/answertext&gt;&lt;valuetype&gt;0&lt;/valuetype&gt;&lt;/answer&gt;&lt;answer&gt;&lt;guid&gt;287AB6075B804BDEA04ED80C9726A764&lt;/guid&gt;&lt;answertext&gt;Only for connected graphs&lt;/answertext&gt;&lt;valuetype&gt;0&lt;/valuetype&gt;&lt;/answer&gt;&lt;answer&gt;&lt;guid&gt;2F46948230EE40268CB31E068D63FF75&lt;/guid&gt;&lt;answertext&gt;never&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a single community at the top level?[;crlf;]20[;]26[;]20[;]False[;]0[;][;crlf;]2.85[;]3[;]0.5723[;]0.3275[;crlf;]1[;]0[;]true1[;]true[;][;crlf;]2[;]0[;]Only for dense graphs2[;]Only for dense graphs[;][;crlf;]16[;]0[;]Only for connected graphs3[;]Only for connected graphs[;][;crlf;]1[;]0[;]never4[;]never[;][;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F24B8B52B22D4CA5B614C28AEA01B1D1"/>
  <p:tag name="AUTOOPENPOLL" val="False"/>
  <p:tag name="TYPE" val="MultiChoiceSlide"/>
  <p:tag name="TPSLIDEBULLETSTYLE" val="2"/>
  <p:tag name="TPQUESTIONXML" val="&lt;?xml version=&quot;1.0&quot; encoding=&quot;UTF-8&quot; standalone=&quot;yes&quot;?&gt;&lt;questionlist&gt;&lt;properties&gt;&lt;guid&gt;AB2DF9DBB3EF4FE4BF1F896543FD422E&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24B8B52B22D4CA5B614C28AEA01B1D1&lt;/guid&gt;&lt;repollguid&gt;92D52A15C192470588CCC86EC3ED2563&lt;/repollguid&gt;&lt;sourceid&gt;0FF115FD01EB42C5B6B4DE82EFB732DF&lt;/sourceid&gt;&lt;questiontext&gt;Modularity clustering will end up always with the same community structu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A830CC9DCF4B48AB275431B3A1D6BF&lt;/guid&gt;&lt;answertext&gt;true&lt;/answertext&gt;&lt;valuetype&gt;0&lt;/valuetype&gt;&lt;/answer&gt;&lt;answer&gt;&lt;guid&gt;D31E6C015D7D4B6FAB44F1BFA2A75DB2&lt;/guid&gt;&lt;answertext&gt;Only for connected graphs&lt;/answertext&gt;&lt;valuetype&gt;0&lt;/valuetype&gt;&lt;/answer&gt;&lt;answer&gt;&lt;guid&gt;3F1CAD09AA0A45118291766E932C635E&lt;/guid&gt;&lt;answertext&gt;Only for cliques&lt;/answertext&gt;&lt;valuetype&gt;0&lt;/valuetype&gt;&lt;/answer&gt;&lt;answer&gt;&lt;guid&gt;E9232FFABB784C509E80BD37B8F8BC57&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the same community structure?[;crlf;]19[;]27[;]19[;]False[;]0[;][;crlf;]2.6316[;]3[;]1.2653[;]1.6011[;crlf;]6[;]0[;]true1[;]true[;][;crlf;]2[;]0[;]Only for connected graphs2[;]Only for connected graphs[;][;crlf;]4[;]0[;]Only for cliques3[;]Only for cliques[;][;crlf;]7[;]0[;]false4[;]fals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27783</TotalTime>
  <Words>8591</Words>
  <Application>Microsoft Macintosh PowerPoint</Application>
  <PresentationFormat>On-screen Show (4:3)</PresentationFormat>
  <Paragraphs>761</Paragraphs>
  <Slides>60</Slides>
  <Notes>60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vt:lpstr>
      <vt:lpstr>Calibri</vt:lpstr>
      <vt:lpstr>Cambria Math</vt:lpstr>
      <vt:lpstr>Comic Sans MS</vt:lpstr>
      <vt:lpstr>Cooper Black</vt:lpstr>
      <vt:lpstr>Helvetica</vt:lpstr>
      <vt:lpstr>Lucida Grande</vt:lpstr>
      <vt:lpstr>Tempus Sans ITC</vt:lpstr>
      <vt:lpstr>Times</vt:lpstr>
      <vt:lpstr>Times New Roman</vt:lpstr>
      <vt:lpstr>Verdana</vt:lpstr>
      <vt:lpstr>Wingdings</vt:lpstr>
      <vt:lpstr>part1 XML</vt:lpstr>
      <vt:lpstr>Overview of the Lecture</vt:lpstr>
      <vt:lpstr>Part 2: Data Mining</vt:lpstr>
      <vt:lpstr>2. Data Mining - Overview</vt:lpstr>
      <vt:lpstr>2.1 introduction to Data Mining</vt:lpstr>
      <vt:lpstr>Information Management Tasks</vt:lpstr>
      <vt:lpstr>Information Retrieval</vt:lpstr>
      <vt:lpstr>Information Retrieval</vt:lpstr>
      <vt:lpstr>Big Data</vt:lpstr>
      <vt:lpstr>Data Mining</vt:lpstr>
      <vt:lpstr>Data Mining Tasks</vt:lpstr>
      <vt:lpstr>Data Mining Challenge</vt:lpstr>
      <vt:lpstr>Tackling the Data Mining Challenge</vt:lpstr>
      <vt:lpstr>Example: Shopping Basket Analysis </vt:lpstr>
      <vt:lpstr>Other Uses for Association Rules</vt:lpstr>
      <vt:lpstr>Classes of Data Mining Problems</vt:lpstr>
      <vt:lpstr>Data Mining Overview</vt:lpstr>
      <vt:lpstr>Components of Data Mining Algorithms</vt:lpstr>
      <vt:lpstr>Components of Data Mining Algorithms</vt:lpstr>
      <vt:lpstr>Data Mining System</vt:lpstr>
      <vt:lpstr>Data Mining ≠ Machine Learning</vt:lpstr>
      <vt:lpstr>Detecting unusual behaviours in network logs is typically done by using</vt:lpstr>
      <vt:lpstr>2.2 Mining Social Graphs</vt:lpstr>
      <vt:lpstr>Mining Graphs</vt:lpstr>
      <vt:lpstr>Graphs and Clustering</vt:lpstr>
      <vt:lpstr>Social Network Analysis</vt:lpstr>
      <vt:lpstr>Use of Community Structures</vt:lpstr>
      <vt:lpstr>Use of Community Structures: Social Science</vt:lpstr>
      <vt:lpstr>Which of the following graph analysis techniques do you believe would be most appropriate to identify communities on a social graph?</vt:lpstr>
      <vt:lpstr>Task: Find Densely Linked Clusters</vt:lpstr>
      <vt:lpstr>Types of Community Detection Algorithms</vt:lpstr>
      <vt:lpstr>2.2.1 Louvain Modularity Algorithm</vt:lpstr>
      <vt:lpstr>Measuring Community Quality</vt:lpstr>
      <vt:lpstr>Expected Number of Edges</vt:lpstr>
      <vt:lpstr>Modularity</vt:lpstr>
      <vt:lpstr>Locally Optimizing Communities</vt:lpstr>
      <vt:lpstr>Example</vt:lpstr>
      <vt:lpstr>Example: Processing Node 1</vt:lpstr>
      <vt:lpstr>Example: Processing Nodes 2 and 3</vt:lpstr>
      <vt:lpstr>Example: Processing Nodes 4, 5 and 6</vt:lpstr>
      <vt:lpstr>Example: Merging Nodes</vt:lpstr>
      <vt:lpstr>Modularity clustering will end up always with a single community at the top level?</vt:lpstr>
      <vt:lpstr>Modularity clustering will end up always with the same community structure?</vt:lpstr>
      <vt:lpstr>Modularity to Evaluate Community Quality</vt:lpstr>
      <vt:lpstr>Louvain Modularity - Discussion</vt:lpstr>
      <vt:lpstr>2.2.2 Girvan-Newman Algorithm</vt:lpstr>
      <vt:lpstr>Edge Betweenness Centrality</vt:lpstr>
      <vt:lpstr>Example</vt:lpstr>
      <vt:lpstr>Underlying Intuition</vt:lpstr>
      <vt:lpstr>Example</vt:lpstr>
      <vt:lpstr>Girvan-Newman: Sample Results</vt:lpstr>
      <vt:lpstr>Girvan-Newman: Sample Results</vt:lpstr>
      <vt:lpstr>Computing Betweenness - BFS</vt:lpstr>
      <vt:lpstr>Computing Betweenness – Path Counting</vt:lpstr>
      <vt:lpstr>Computing Betweenness – Edge Flow</vt:lpstr>
      <vt:lpstr>Computing Edge Flow</vt:lpstr>
      <vt:lpstr>Algorithm for Computing Betweenness</vt:lpstr>
      <vt:lpstr>σ_xy (v) of edge 3-4 is …</vt:lpstr>
      <vt:lpstr>When computing path counts for node 1 with BFS, the count at 6 is …</vt:lpstr>
      <vt:lpstr>Girvan-Newman Discussion</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1691</cp:revision>
  <cp:lastPrinted>2022-11-09T10:58:26Z</cp:lastPrinted>
  <dcterms:created xsi:type="dcterms:W3CDTF">2002-10-01T12:44:42Z</dcterms:created>
  <dcterms:modified xsi:type="dcterms:W3CDTF">2022-11-09T10:58:52Z</dcterms:modified>
</cp:coreProperties>
</file>